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44" r:id="rId1"/>
  </p:sldMasterIdLst>
  <p:notesMasterIdLst>
    <p:notesMasterId r:id="rId47"/>
  </p:notesMasterIdLst>
  <p:sldIdLst>
    <p:sldId id="256" r:id="rId2"/>
    <p:sldId id="354" r:id="rId3"/>
    <p:sldId id="316" r:id="rId4"/>
    <p:sldId id="270" r:id="rId5"/>
    <p:sldId id="317" r:id="rId6"/>
    <p:sldId id="311" r:id="rId7"/>
    <p:sldId id="309" r:id="rId8"/>
    <p:sldId id="312" r:id="rId9"/>
    <p:sldId id="305" r:id="rId10"/>
    <p:sldId id="313" r:id="rId11"/>
    <p:sldId id="314" r:id="rId12"/>
    <p:sldId id="315" r:id="rId13"/>
    <p:sldId id="320" r:id="rId14"/>
    <p:sldId id="324" r:id="rId15"/>
    <p:sldId id="340" r:id="rId16"/>
    <p:sldId id="347" r:id="rId17"/>
    <p:sldId id="325" r:id="rId18"/>
    <p:sldId id="341" r:id="rId19"/>
    <p:sldId id="348" r:id="rId20"/>
    <p:sldId id="326" r:id="rId21"/>
    <p:sldId id="342" r:id="rId22"/>
    <p:sldId id="349" r:id="rId23"/>
    <p:sldId id="327" r:id="rId24"/>
    <p:sldId id="343" r:id="rId25"/>
    <p:sldId id="350" r:id="rId26"/>
    <p:sldId id="328" r:id="rId27"/>
    <p:sldId id="344" r:id="rId28"/>
    <p:sldId id="351" r:id="rId29"/>
    <p:sldId id="329" r:id="rId30"/>
    <p:sldId id="345" r:id="rId31"/>
    <p:sldId id="352" r:id="rId32"/>
    <p:sldId id="330" r:id="rId33"/>
    <p:sldId id="346" r:id="rId34"/>
    <p:sldId id="353" r:id="rId35"/>
    <p:sldId id="323" r:id="rId36"/>
    <p:sldId id="337" r:id="rId37"/>
    <p:sldId id="331" r:id="rId38"/>
    <p:sldId id="332" r:id="rId39"/>
    <p:sldId id="333" r:id="rId40"/>
    <p:sldId id="335" r:id="rId41"/>
    <p:sldId id="336" r:id="rId42"/>
    <p:sldId id="339" r:id="rId43"/>
    <p:sldId id="319" r:id="rId44"/>
    <p:sldId id="260" r:id="rId45"/>
    <p:sldId id="284"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5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AF39FD-DB4B-4B2C-91D3-2A61E4668F41}" v="4" dt="2024-02-19T07:15:49.4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4660"/>
  </p:normalViewPr>
  <p:slideViewPr>
    <p:cSldViewPr snapToGrid="0">
      <p:cViewPr varScale="1">
        <p:scale>
          <a:sx n="82" d="100"/>
          <a:sy n="82" d="100"/>
        </p:scale>
        <p:origin x="1435"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96391A-271F-4A89-B9BF-EE6DC26BC2A4}" type="datetimeFigureOut">
              <a:rPr lang="en-US" smtClean="0"/>
              <a:t>5/11/2024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991DB5-BDC1-49F7-B25C-3B656A8209E2}"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98394-0D85-9630-F50D-0DA58022A4F6}"/>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7D848B57-9ADC-CEF0-F726-F1819972C4E0}"/>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E1586E2-C281-4FD3-513A-2519AE59BEDD}"/>
              </a:ext>
            </a:extLst>
          </p:cNvPr>
          <p:cNvSpPr>
            <a:spLocks noGrp="1"/>
          </p:cNvSpPr>
          <p:nvPr>
            <p:ph type="dt" sz="half" idx="10"/>
          </p:nvPr>
        </p:nvSpPr>
        <p:spPr/>
        <p:txBody>
          <a:bodyPr/>
          <a:lstStyle/>
          <a:p>
            <a:fld id="{B03271DF-8B95-4081-9EAF-A9050A0EE484}" type="datetimeFigureOut">
              <a:rPr lang="en-US" smtClean="0"/>
              <a:t>5/11/2024</a:t>
            </a:fld>
            <a:endParaRPr lang="en-US"/>
          </a:p>
        </p:txBody>
      </p:sp>
      <p:sp>
        <p:nvSpPr>
          <p:cNvPr id="5" name="Footer Placeholder 4">
            <a:extLst>
              <a:ext uri="{FF2B5EF4-FFF2-40B4-BE49-F238E27FC236}">
                <a16:creationId xmlns:a16="http://schemas.microsoft.com/office/drawing/2014/main" id="{A10929F5-86A7-D6BB-1994-6D07B8EA20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6E2DB0-C8BC-09EA-7264-9F4AF41FDB51}"/>
              </a:ext>
            </a:extLst>
          </p:cNvPr>
          <p:cNvSpPr>
            <a:spLocks noGrp="1"/>
          </p:cNvSpPr>
          <p:nvPr>
            <p:ph type="sldNum" sz="quarter" idx="12"/>
          </p:nvPr>
        </p:nvSpPr>
        <p:spPr/>
        <p:txBody>
          <a:bodyPr/>
          <a:lstStyle/>
          <a:p>
            <a:fld id="{8E512C55-D61B-49CE-B030-20E6F670DB99}" type="slidenum">
              <a:rPr lang="en-US" smtClean="0"/>
              <a:t>‹#›</a:t>
            </a:fld>
            <a:endParaRPr lang="en-US"/>
          </a:p>
        </p:txBody>
      </p:sp>
    </p:spTree>
    <p:extLst>
      <p:ext uri="{BB962C8B-B14F-4D97-AF65-F5344CB8AC3E}">
        <p14:creationId xmlns:p14="http://schemas.microsoft.com/office/powerpoint/2010/main" val="565712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B96B3-ABB2-7412-D89B-F33A740E22E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1BC705D-C26D-5A97-6860-2AF0E4B990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C17F3B-4E14-0532-FFF8-F21792376F1F}"/>
              </a:ext>
            </a:extLst>
          </p:cNvPr>
          <p:cNvSpPr>
            <a:spLocks noGrp="1"/>
          </p:cNvSpPr>
          <p:nvPr>
            <p:ph type="dt" sz="half" idx="10"/>
          </p:nvPr>
        </p:nvSpPr>
        <p:spPr/>
        <p:txBody>
          <a:bodyPr/>
          <a:lstStyle/>
          <a:p>
            <a:fld id="{B03271DF-8B95-4081-9EAF-A9050A0EE484}" type="datetimeFigureOut">
              <a:rPr lang="en-US" smtClean="0"/>
              <a:t>5/11/2024</a:t>
            </a:fld>
            <a:endParaRPr lang="en-US"/>
          </a:p>
        </p:txBody>
      </p:sp>
      <p:sp>
        <p:nvSpPr>
          <p:cNvPr id="5" name="Footer Placeholder 4">
            <a:extLst>
              <a:ext uri="{FF2B5EF4-FFF2-40B4-BE49-F238E27FC236}">
                <a16:creationId xmlns:a16="http://schemas.microsoft.com/office/drawing/2014/main" id="{F0F9A54B-0EBA-FF14-9E07-6083CE3F53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F5463A-5641-FBDF-E303-EF3CFDE66670}"/>
              </a:ext>
            </a:extLst>
          </p:cNvPr>
          <p:cNvSpPr>
            <a:spLocks noGrp="1"/>
          </p:cNvSpPr>
          <p:nvPr>
            <p:ph type="sldNum" sz="quarter" idx="12"/>
          </p:nvPr>
        </p:nvSpPr>
        <p:spPr/>
        <p:txBody>
          <a:bodyPr/>
          <a:lstStyle/>
          <a:p>
            <a:fld id="{8E512C55-D61B-49CE-B030-20E6F670DB99}" type="slidenum">
              <a:rPr lang="en-US" smtClean="0"/>
              <a:t>‹#›</a:t>
            </a:fld>
            <a:endParaRPr lang="en-US"/>
          </a:p>
        </p:txBody>
      </p:sp>
    </p:spTree>
    <p:extLst>
      <p:ext uri="{BB962C8B-B14F-4D97-AF65-F5344CB8AC3E}">
        <p14:creationId xmlns:p14="http://schemas.microsoft.com/office/powerpoint/2010/main" val="2561743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06D9DA-1C8D-DA42-E901-EE65AD5F960F}"/>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36126E-6064-1D0C-D0F1-BBE16C87A01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2DA7D7-C310-0FC3-DF8B-4A76B16AA0E9}"/>
              </a:ext>
            </a:extLst>
          </p:cNvPr>
          <p:cNvSpPr>
            <a:spLocks noGrp="1"/>
          </p:cNvSpPr>
          <p:nvPr>
            <p:ph type="dt" sz="half" idx="10"/>
          </p:nvPr>
        </p:nvSpPr>
        <p:spPr/>
        <p:txBody>
          <a:bodyPr/>
          <a:lstStyle/>
          <a:p>
            <a:fld id="{B03271DF-8B95-4081-9EAF-A9050A0EE484}" type="datetimeFigureOut">
              <a:rPr lang="en-US" smtClean="0"/>
              <a:t>5/11/2024</a:t>
            </a:fld>
            <a:endParaRPr lang="en-US"/>
          </a:p>
        </p:txBody>
      </p:sp>
      <p:sp>
        <p:nvSpPr>
          <p:cNvPr id="5" name="Footer Placeholder 4">
            <a:extLst>
              <a:ext uri="{FF2B5EF4-FFF2-40B4-BE49-F238E27FC236}">
                <a16:creationId xmlns:a16="http://schemas.microsoft.com/office/drawing/2014/main" id="{3F6F9606-D712-1989-4B3D-3E9B6A3309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153F8D-FBB6-80B7-5E75-FD815EA66044}"/>
              </a:ext>
            </a:extLst>
          </p:cNvPr>
          <p:cNvSpPr>
            <a:spLocks noGrp="1"/>
          </p:cNvSpPr>
          <p:nvPr>
            <p:ph type="sldNum" sz="quarter" idx="12"/>
          </p:nvPr>
        </p:nvSpPr>
        <p:spPr/>
        <p:txBody>
          <a:bodyPr/>
          <a:lstStyle/>
          <a:p>
            <a:fld id="{8E512C55-D61B-49CE-B030-20E6F670DB99}" type="slidenum">
              <a:rPr lang="en-US" smtClean="0"/>
              <a:t>‹#›</a:t>
            </a:fld>
            <a:endParaRPr lang="en-US"/>
          </a:p>
        </p:txBody>
      </p:sp>
    </p:spTree>
    <p:extLst>
      <p:ext uri="{BB962C8B-B14F-4D97-AF65-F5344CB8AC3E}">
        <p14:creationId xmlns:p14="http://schemas.microsoft.com/office/powerpoint/2010/main" val="3063852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889D4-CDF5-DCED-4021-40D3DC2FF43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0301AFF-49E9-6F57-84F9-25338B7062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78D6F5-AA5A-49E2-B0E1-D0CDE33B9599}"/>
              </a:ext>
            </a:extLst>
          </p:cNvPr>
          <p:cNvSpPr>
            <a:spLocks noGrp="1"/>
          </p:cNvSpPr>
          <p:nvPr>
            <p:ph type="dt" sz="half" idx="10"/>
          </p:nvPr>
        </p:nvSpPr>
        <p:spPr/>
        <p:txBody>
          <a:bodyPr/>
          <a:lstStyle/>
          <a:p>
            <a:fld id="{B03271DF-8B95-4081-9EAF-A9050A0EE484}" type="datetimeFigureOut">
              <a:rPr lang="en-US" smtClean="0"/>
              <a:t>5/11/2024</a:t>
            </a:fld>
            <a:endParaRPr lang="en-US"/>
          </a:p>
        </p:txBody>
      </p:sp>
      <p:sp>
        <p:nvSpPr>
          <p:cNvPr id="5" name="Footer Placeholder 4">
            <a:extLst>
              <a:ext uri="{FF2B5EF4-FFF2-40B4-BE49-F238E27FC236}">
                <a16:creationId xmlns:a16="http://schemas.microsoft.com/office/drawing/2014/main" id="{76E3337B-820C-DF96-07B8-4A7B4E86E1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EBF10D-AC52-EC79-280D-C567D9E0CAFC}"/>
              </a:ext>
            </a:extLst>
          </p:cNvPr>
          <p:cNvSpPr>
            <a:spLocks noGrp="1"/>
          </p:cNvSpPr>
          <p:nvPr>
            <p:ph type="sldNum" sz="quarter" idx="12"/>
          </p:nvPr>
        </p:nvSpPr>
        <p:spPr/>
        <p:txBody>
          <a:bodyPr/>
          <a:lstStyle/>
          <a:p>
            <a:fld id="{8E512C55-D61B-49CE-B030-20E6F670DB99}" type="slidenum">
              <a:rPr lang="en-US" smtClean="0"/>
              <a:t>‹#›</a:t>
            </a:fld>
            <a:endParaRPr lang="en-US"/>
          </a:p>
        </p:txBody>
      </p:sp>
    </p:spTree>
    <p:extLst>
      <p:ext uri="{BB962C8B-B14F-4D97-AF65-F5344CB8AC3E}">
        <p14:creationId xmlns:p14="http://schemas.microsoft.com/office/powerpoint/2010/main" val="1479326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C4E95-1F95-6DBB-3242-7FAC8CB896AD}"/>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8A860D4-1568-06D8-5D1E-743C27DBC142}"/>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59A446-0DCC-F2BD-A90A-D6919BD72156}"/>
              </a:ext>
            </a:extLst>
          </p:cNvPr>
          <p:cNvSpPr>
            <a:spLocks noGrp="1"/>
          </p:cNvSpPr>
          <p:nvPr>
            <p:ph type="dt" sz="half" idx="10"/>
          </p:nvPr>
        </p:nvSpPr>
        <p:spPr/>
        <p:txBody>
          <a:bodyPr/>
          <a:lstStyle/>
          <a:p>
            <a:fld id="{B03271DF-8B95-4081-9EAF-A9050A0EE484}" type="datetimeFigureOut">
              <a:rPr lang="en-US" smtClean="0"/>
              <a:t>5/11/2024</a:t>
            </a:fld>
            <a:endParaRPr lang="en-US"/>
          </a:p>
        </p:txBody>
      </p:sp>
      <p:sp>
        <p:nvSpPr>
          <p:cNvPr id="5" name="Footer Placeholder 4">
            <a:extLst>
              <a:ext uri="{FF2B5EF4-FFF2-40B4-BE49-F238E27FC236}">
                <a16:creationId xmlns:a16="http://schemas.microsoft.com/office/drawing/2014/main" id="{F0FDAB2E-F697-1FF6-8EE1-DDDA4C456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ADC49F-062E-C7D6-EE81-E462ED9E8650}"/>
              </a:ext>
            </a:extLst>
          </p:cNvPr>
          <p:cNvSpPr>
            <a:spLocks noGrp="1"/>
          </p:cNvSpPr>
          <p:nvPr>
            <p:ph type="sldNum" sz="quarter" idx="12"/>
          </p:nvPr>
        </p:nvSpPr>
        <p:spPr/>
        <p:txBody>
          <a:bodyPr/>
          <a:lstStyle/>
          <a:p>
            <a:fld id="{8E512C55-D61B-49CE-B030-20E6F670DB99}" type="slidenum">
              <a:rPr lang="en-US" smtClean="0"/>
              <a:t>‹#›</a:t>
            </a:fld>
            <a:endParaRPr lang="en-US"/>
          </a:p>
        </p:txBody>
      </p:sp>
    </p:spTree>
    <p:extLst>
      <p:ext uri="{BB962C8B-B14F-4D97-AF65-F5344CB8AC3E}">
        <p14:creationId xmlns:p14="http://schemas.microsoft.com/office/powerpoint/2010/main" val="2657165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6DC7F-544F-9CC4-DD0E-E6B2BF15A62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1946F02-5916-4B23-6013-EEC069197BFE}"/>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4543B7B-36BF-1ED2-F8B0-E5F5DEBA1F0F}"/>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04A815D-919C-3C2C-6736-232F057E53B2}"/>
              </a:ext>
            </a:extLst>
          </p:cNvPr>
          <p:cNvSpPr>
            <a:spLocks noGrp="1"/>
          </p:cNvSpPr>
          <p:nvPr>
            <p:ph type="dt" sz="half" idx="10"/>
          </p:nvPr>
        </p:nvSpPr>
        <p:spPr/>
        <p:txBody>
          <a:bodyPr/>
          <a:lstStyle/>
          <a:p>
            <a:fld id="{B03271DF-8B95-4081-9EAF-A9050A0EE484}" type="datetimeFigureOut">
              <a:rPr lang="en-US" smtClean="0"/>
              <a:t>5/11/2024</a:t>
            </a:fld>
            <a:endParaRPr lang="en-US"/>
          </a:p>
        </p:txBody>
      </p:sp>
      <p:sp>
        <p:nvSpPr>
          <p:cNvPr id="6" name="Footer Placeholder 5">
            <a:extLst>
              <a:ext uri="{FF2B5EF4-FFF2-40B4-BE49-F238E27FC236}">
                <a16:creationId xmlns:a16="http://schemas.microsoft.com/office/drawing/2014/main" id="{7D7721C4-E85E-19D7-7D6D-6E7DF24134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67B90D-3812-BA78-660A-B167F6C3C540}"/>
              </a:ext>
            </a:extLst>
          </p:cNvPr>
          <p:cNvSpPr>
            <a:spLocks noGrp="1"/>
          </p:cNvSpPr>
          <p:nvPr>
            <p:ph type="sldNum" sz="quarter" idx="12"/>
          </p:nvPr>
        </p:nvSpPr>
        <p:spPr/>
        <p:txBody>
          <a:bodyPr/>
          <a:lstStyle/>
          <a:p>
            <a:fld id="{8E512C55-D61B-49CE-B030-20E6F670DB99}" type="slidenum">
              <a:rPr lang="en-US" smtClean="0"/>
              <a:t>‹#›</a:t>
            </a:fld>
            <a:endParaRPr lang="en-US"/>
          </a:p>
        </p:txBody>
      </p:sp>
    </p:spTree>
    <p:extLst>
      <p:ext uri="{BB962C8B-B14F-4D97-AF65-F5344CB8AC3E}">
        <p14:creationId xmlns:p14="http://schemas.microsoft.com/office/powerpoint/2010/main" val="2955583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51F5C-8C90-9721-39C2-2009F5406E5B}"/>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1B8C587-82D7-4EEF-D811-227052ACE404}"/>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F3260-9EB3-8711-99B1-E75EDF4BB9FB}"/>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A38645E-8038-F612-71E3-19C37206953C}"/>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035405A6-5393-5784-1B9B-58320CBA4105}"/>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03A9033-9BF6-7083-1108-7C97380C3F35}"/>
              </a:ext>
            </a:extLst>
          </p:cNvPr>
          <p:cNvSpPr>
            <a:spLocks noGrp="1"/>
          </p:cNvSpPr>
          <p:nvPr>
            <p:ph type="dt" sz="half" idx="10"/>
          </p:nvPr>
        </p:nvSpPr>
        <p:spPr/>
        <p:txBody>
          <a:bodyPr/>
          <a:lstStyle/>
          <a:p>
            <a:fld id="{B03271DF-8B95-4081-9EAF-A9050A0EE484}" type="datetimeFigureOut">
              <a:rPr lang="en-US" smtClean="0"/>
              <a:t>5/11/2024</a:t>
            </a:fld>
            <a:endParaRPr lang="en-US"/>
          </a:p>
        </p:txBody>
      </p:sp>
      <p:sp>
        <p:nvSpPr>
          <p:cNvPr id="8" name="Footer Placeholder 7">
            <a:extLst>
              <a:ext uri="{FF2B5EF4-FFF2-40B4-BE49-F238E27FC236}">
                <a16:creationId xmlns:a16="http://schemas.microsoft.com/office/drawing/2014/main" id="{9C37536C-DCE7-E323-B1DD-30ECB633E4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330558-5A80-5547-8744-37478A18BBF3}"/>
              </a:ext>
            </a:extLst>
          </p:cNvPr>
          <p:cNvSpPr>
            <a:spLocks noGrp="1"/>
          </p:cNvSpPr>
          <p:nvPr>
            <p:ph type="sldNum" sz="quarter" idx="12"/>
          </p:nvPr>
        </p:nvSpPr>
        <p:spPr/>
        <p:txBody>
          <a:bodyPr/>
          <a:lstStyle/>
          <a:p>
            <a:fld id="{8E512C55-D61B-49CE-B030-20E6F670DB99}" type="slidenum">
              <a:rPr lang="en-US" smtClean="0"/>
              <a:t>‹#›</a:t>
            </a:fld>
            <a:endParaRPr lang="en-US"/>
          </a:p>
        </p:txBody>
      </p:sp>
    </p:spTree>
    <p:extLst>
      <p:ext uri="{BB962C8B-B14F-4D97-AF65-F5344CB8AC3E}">
        <p14:creationId xmlns:p14="http://schemas.microsoft.com/office/powerpoint/2010/main" val="1161440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78F0D-A61B-0CA1-AFD5-9467517D5C2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4DD249C-8723-6178-B5AD-B31D7151C018}"/>
              </a:ext>
            </a:extLst>
          </p:cNvPr>
          <p:cNvSpPr>
            <a:spLocks noGrp="1"/>
          </p:cNvSpPr>
          <p:nvPr>
            <p:ph type="dt" sz="half" idx="10"/>
          </p:nvPr>
        </p:nvSpPr>
        <p:spPr/>
        <p:txBody>
          <a:bodyPr/>
          <a:lstStyle/>
          <a:p>
            <a:fld id="{B03271DF-8B95-4081-9EAF-A9050A0EE484}" type="datetimeFigureOut">
              <a:rPr lang="en-US" smtClean="0"/>
              <a:t>5/11/2024</a:t>
            </a:fld>
            <a:endParaRPr lang="en-US"/>
          </a:p>
        </p:txBody>
      </p:sp>
      <p:sp>
        <p:nvSpPr>
          <p:cNvPr id="4" name="Footer Placeholder 3">
            <a:extLst>
              <a:ext uri="{FF2B5EF4-FFF2-40B4-BE49-F238E27FC236}">
                <a16:creationId xmlns:a16="http://schemas.microsoft.com/office/drawing/2014/main" id="{EF5D707B-41EF-A001-7222-5F7527589D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02C274-7D07-BB63-FD0C-D7B6EB5303CF}"/>
              </a:ext>
            </a:extLst>
          </p:cNvPr>
          <p:cNvSpPr>
            <a:spLocks noGrp="1"/>
          </p:cNvSpPr>
          <p:nvPr>
            <p:ph type="sldNum" sz="quarter" idx="12"/>
          </p:nvPr>
        </p:nvSpPr>
        <p:spPr/>
        <p:txBody>
          <a:bodyPr/>
          <a:lstStyle/>
          <a:p>
            <a:fld id="{8E512C55-D61B-49CE-B030-20E6F670DB99}" type="slidenum">
              <a:rPr lang="en-US" smtClean="0"/>
              <a:t>‹#›</a:t>
            </a:fld>
            <a:endParaRPr lang="en-US"/>
          </a:p>
        </p:txBody>
      </p:sp>
    </p:spTree>
    <p:extLst>
      <p:ext uri="{BB962C8B-B14F-4D97-AF65-F5344CB8AC3E}">
        <p14:creationId xmlns:p14="http://schemas.microsoft.com/office/powerpoint/2010/main" val="2945669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EACD35-4555-C3D2-76A4-84BD59673A17}"/>
              </a:ext>
            </a:extLst>
          </p:cNvPr>
          <p:cNvSpPr>
            <a:spLocks noGrp="1"/>
          </p:cNvSpPr>
          <p:nvPr>
            <p:ph type="dt" sz="half" idx="10"/>
          </p:nvPr>
        </p:nvSpPr>
        <p:spPr/>
        <p:txBody>
          <a:bodyPr/>
          <a:lstStyle/>
          <a:p>
            <a:fld id="{B03271DF-8B95-4081-9EAF-A9050A0EE484}" type="datetimeFigureOut">
              <a:rPr lang="en-US" smtClean="0"/>
              <a:t>5/11/2024</a:t>
            </a:fld>
            <a:endParaRPr lang="en-US"/>
          </a:p>
        </p:txBody>
      </p:sp>
      <p:sp>
        <p:nvSpPr>
          <p:cNvPr id="3" name="Footer Placeholder 2">
            <a:extLst>
              <a:ext uri="{FF2B5EF4-FFF2-40B4-BE49-F238E27FC236}">
                <a16:creationId xmlns:a16="http://schemas.microsoft.com/office/drawing/2014/main" id="{7FA38784-055E-0351-6D8C-A177611531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D4B22E-76F7-82D8-5750-E65EA4E988C7}"/>
              </a:ext>
            </a:extLst>
          </p:cNvPr>
          <p:cNvSpPr>
            <a:spLocks noGrp="1"/>
          </p:cNvSpPr>
          <p:nvPr>
            <p:ph type="sldNum" sz="quarter" idx="12"/>
          </p:nvPr>
        </p:nvSpPr>
        <p:spPr/>
        <p:txBody>
          <a:bodyPr/>
          <a:lstStyle/>
          <a:p>
            <a:fld id="{8E512C55-D61B-49CE-B030-20E6F670DB99}" type="slidenum">
              <a:rPr lang="en-US" smtClean="0"/>
              <a:t>‹#›</a:t>
            </a:fld>
            <a:endParaRPr lang="en-US"/>
          </a:p>
        </p:txBody>
      </p:sp>
    </p:spTree>
    <p:extLst>
      <p:ext uri="{BB962C8B-B14F-4D97-AF65-F5344CB8AC3E}">
        <p14:creationId xmlns:p14="http://schemas.microsoft.com/office/powerpoint/2010/main" val="2973848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48FE6-79C8-6A55-0AA7-ECB917D425F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DE52514-471D-9CC6-69BD-23C6B7A89EA7}"/>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443BF1C-6905-7AA9-C0DF-9E556B130A8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9D76EAA-F2BA-7418-E46D-CD6F32B6C8DE}"/>
              </a:ext>
            </a:extLst>
          </p:cNvPr>
          <p:cNvSpPr>
            <a:spLocks noGrp="1"/>
          </p:cNvSpPr>
          <p:nvPr>
            <p:ph type="dt" sz="half" idx="10"/>
          </p:nvPr>
        </p:nvSpPr>
        <p:spPr/>
        <p:txBody>
          <a:bodyPr/>
          <a:lstStyle/>
          <a:p>
            <a:fld id="{B03271DF-8B95-4081-9EAF-A9050A0EE484}" type="datetimeFigureOut">
              <a:rPr lang="en-US" smtClean="0"/>
              <a:t>5/11/2024</a:t>
            </a:fld>
            <a:endParaRPr lang="en-US"/>
          </a:p>
        </p:txBody>
      </p:sp>
      <p:sp>
        <p:nvSpPr>
          <p:cNvPr id="6" name="Footer Placeholder 5">
            <a:extLst>
              <a:ext uri="{FF2B5EF4-FFF2-40B4-BE49-F238E27FC236}">
                <a16:creationId xmlns:a16="http://schemas.microsoft.com/office/drawing/2014/main" id="{E2B793C9-9F6A-17F5-AE6D-7A6405CA08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C3CDBA-431D-5F99-1DE6-F4E24ABEB2BB}"/>
              </a:ext>
            </a:extLst>
          </p:cNvPr>
          <p:cNvSpPr>
            <a:spLocks noGrp="1"/>
          </p:cNvSpPr>
          <p:nvPr>
            <p:ph type="sldNum" sz="quarter" idx="12"/>
          </p:nvPr>
        </p:nvSpPr>
        <p:spPr/>
        <p:txBody>
          <a:bodyPr/>
          <a:lstStyle/>
          <a:p>
            <a:fld id="{8E512C55-D61B-49CE-B030-20E6F670DB99}" type="slidenum">
              <a:rPr lang="en-US" smtClean="0"/>
              <a:t>‹#›</a:t>
            </a:fld>
            <a:endParaRPr lang="en-US"/>
          </a:p>
        </p:txBody>
      </p:sp>
    </p:spTree>
    <p:extLst>
      <p:ext uri="{BB962C8B-B14F-4D97-AF65-F5344CB8AC3E}">
        <p14:creationId xmlns:p14="http://schemas.microsoft.com/office/powerpoint/2010/main" val="71423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5BEEA-EF82-FA93-9FE6-F0310B3B20A1}"/>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00EE78F-EB1F-2B69-699E-0382C3812E1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5C88BC16-4078-1D7E-DF09-1023ED48BD3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0557E41-0E84-D8A8-E328-BC5CC6D54516}"/>
              </a:ext>
            </a:extLst>
          </p:cNvPr>
          <p:cNvSpPr>
            <a:spLocks noGrp="1"/>
          </p:cNvSpPr>
          <p:nvPr>
            <p:ph type="dt" sz="half" idx="10"/>
          </p:nvPr>
        </p:nvSpPr>
        <p:spPr/>
        <p:txBody>
          <a:bodyPr/>
          <a:lstStyle/>
          <a:p>
            <a:fld id="{B03271DF-8B95-4081-9EAF-A9050A0EE484}" type="datetimeFigureOut">
              <a:rPr lang="en-US" smtClean="0"/>
              <a:t>5/11/2024</a:t>
            </a:fld>
            <a:endParaRPr lang="en-US"/>
          </a:p>
        </p:txBody>
      </p:sp>
      <p:sp>
        <p:nvSpPr>
          <p:cNvPr id="6" name="Footer Placeholder 5">
            <a:extLst>
              <a:ext uri="{FF2B5EF4-FFF2-40B4-BE49-F238E27FC236}">
                <a16:creationId xmlns:a16="http://schemas.microsoft.com/office/drawing/2014/main" id="{51DC66D7-D670-8F85-9075-6C2D7AA29D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6D8098-8A16-598F-75F4-9722FF30BB21}"/>
              </a:ext>
            </a:extLst>
          </p:cNvPr>
          <p:cNvSpPr>
            <a:spLocks noGrp="1"/>
          </p:cNvSpPr>
          <p:nvPr>
            <p:ph type="sldNum" sz="quarter" idx="12"/>
          </p:nvPr>
        </p:nvSpPr>
        <p:spPr/>
        <p:txBody>
          <a:bodyPr/>
          <a:lstStyle/>
          <a:p>
            <a:fld id="{8E512C55-D61B-49CE-B030-20E6F670DB99}" type="slidenum">
              <a:rPr lang="en-US" smtClean="0"/>
              <a:t>‹#›</a:t>
            </a:fld>
            <a:endParaRPr lang="en-US"/>
          </a:p>
        </p:txBody>
      </p:sp>
    </p:spTree>
    <p:extLst>
      <p:ext uri="{BB962C8B-B14F-4D97-AF65-F5344CB8AC3E}">
        <p14:creationId xmlns:p14="http://schemas.microsoft.com/office/powerpoint/2010/main" val="1110691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70992F-AD18-5A15-FE99-70D6F64D6EC6}"/>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7E19DB4-6603-70E6-31D7-980D73BD0D0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1C36A8-F827-639F-4EAC-BFE279D9B21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03271DF-8B95-4081-9EAF-A9050A0EE484}" type="datetimeFigureOut">
              <a:rPr lang="en-US" smtClean="0"/>
              <a:t>5/11/2024</a:t>
            </a:fld>
            <a:endParaRPr lang="en-US"/>
          </a:p>
        </p:txBody>
      </p:sp>
      <p:sp>
        <p:nvSpPr>
          <p:cNvPr id="5" name="Footer Placeholder 4">
            <a:extLst>
              <a:ext uri="{FF2B5EF4-FFF2-40B4-BE49-F238E27FC236}">
                <a16:creationId xmlns:a16="http://schemas.microsoft.com/office/drawing/2014/main" id="{D266160B-8316-8A78-D571-C39CA25DA589}"/>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2928E9-1A92-51AF-174B-5AEAA1B1F003}"/>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E512C55-D61B-49CE-B030-20E6F670DB99}" type="slidenum">
              <a:rPr lang="en-US" smtClean="0"/>
              <a:t>‹#›</a:t>
            </a:fld>
            <a:endParaRPr lang="en-US"/>
          </a:p>
        </p:txBody>
      </p:sp>
    </p:spTree>
    <p:extLst>
      <p:ext uri="{BB962C8B-B14F-4D97-AF65-F5344CB8AC3E}">
        <p14:creationId xmlns:p14="http://schemas.microsoft.com/office/powerpoint/2010/main" val="1046868690"/>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27" y="1916737"/>
            <a:ext cx="9030609" cy="1446550"/>
          </a:xfrm>
          <a:prstGeom prst="rect">
            <a:avLst/>
          </a:prstGeom>
          <a:noFill/>
        </p:spPr>
        <p:txBody>
          <a:bodyPr wrap="square" rtlCol="0">
            <a:spAutoFit/>
          </a:bodyPr>
          <a:lstStyle/>
          <a:p>
            <a:pPr algn="ctr"/>
            <a:r>
              <a:rPr lang="en-US" sz="4400" b="1" dirty="0">
                <a:latin typeface="Times New Roman"/>
                <a:ea typeface="Times New Roman"/>
                <a:cs typeface="Times New Roman"/>
                <a:sym typeface="Times New Roman"/>
              </a:rPr>
              <a:t>Secure Voting Platform using Blockchain</a:t>
            </a:r>
            <a:endParaRPr lang="en-IN" altLang="en-US" sz="44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4283968" y="4368116"/>
            <a:ext cx="4751447" cy="1292662"/>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BATCH	:2024</a:t>
            </a:r>
          </a:p>
          <a:p>
            <a:r>
              <a:rPr lang="en-US" sz="2000" dirty="0">
                <a:latin typeface="Times New Roman" panose="02020603050405020304" pitchFamily="18" charset="0"/>
                <a:cs typeface="Times New Roman" panose="02020603050405020304" pitchFamily="18" charset="0"/>
              </a:rPr>
              <a:t>PROJECT BY</a:t>
            </a:r>
          </a:p>
          <a:p>
            <a:r>
              <a:rPr lang="en-US" sz="2000" dirty="0">
                <a:latin typeface="Times New Roman" panose="02020603050405020304" pitchFamily="18" charset="0"/>
                <a:cs typeface="Times New Roman" panose="02020603050405020304" pitchFamily="18" charset="0"/>
              </a:rPr>
              <a:t>PRATHAP T		</a:t>
            </a:r>
            <a:r>
              <a:rPr lang="en-US" dirty="0">
                <a:latin typeface="Times New Roman" panose="02020603050405020304" pitchFamily="18" charset="0"/>
                <a:cs typeface="Times New Roman" panose="02020603050405020304" pitchFamily="18" charset="0"/>
              </a:rPr>
              <a:t>311420104051</a:t>
            </a:r>
          </a:p>
          <a:p>
            <a:r>
              <a:rPr lang="en-IN" dirty="0">
                <a:latin typeface="Times New Roman" panose="02020603050405020304" pitchFamily="18" charset="0"/>
                <a:cs typeface="Times New Roman" panose="02020603050405020304" pitchFamily="18" charset="0"/>
              </a:rPr>
              <a:t>SANTHOSH KUMAR D</a:t>
            </a:r>
            <a:r>
              <a:rPr lang="en-US" dirty="0">
                <a:latin typeface="Times New Roman" panose="02020603050405020304" pitchFamily="18" charset="0"/>
                <a:cs typeface="Times New Roman" panose="02020603050405020304" pitchFamily="18" charset="0"/>
              </a:rPr>
              <a:t>	3114</a:t>
            </a:r>
            <a:r>
              <a:rPr lang="en-IN" altLang="en-US" dirty="0">
                <a:latin typeface="Times New Roman" panose="02020603050405020304" pitchFamily="18" charset="0"/>
                <a:cs typeface="Times New Roman" panose="02020603050405020304" pitchFamily="18" charset="0"/>
              </a:rPr>
              <a:t>20104063</a:t>
            </a: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1201" y="-20475"/>
            <a:ext cx="2318454" cy="206084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303" y="116632"/>
            <a:ext cx="1362265" cy="1352739"/>
          </a:xfrm>
          <a:prstGeom prst="rect">
            <a:avLst/>
          </a:prstGeom>
        </p:spPr>
      </p:pic>
      <p:sp>
        <p:nvSpPr>
          <p:cNvPr id="2" name="Google Shape;90;p13">
            <a:extLst>
              <a:ext uri="{FF2B5EF4-FFF2-40B4-BE49-F238E27FC236}">
                <a16:creationId xmlns:a16="http://schemas.microsoft.com/office/drawing/2014/main" id="{1433BE55-CC05-733D-27A2-12F5626FE15F}"/>
              </a:ext>
            </a:extLst>
          </p:cNvPr>
          <p:cNvSpPr txBox="1"/>
          <p:nvPr/>
        </p:nvSpPr>
        <p:spPr>
          <a:xfrm>
            <a:off x="204303" y="4378836"/>
            <a:ext cx="2946243" cy="12926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Times New Roman"/>
                <a:ea typeface="Times New Roman"/>
                <a:cs typeface="Times New Roman"/>
                <a:sym typeface="Times New Roman"/>
              </a:rPr>
              <a:t>GUIDED BY</a:t>
            </a:r>
            <a:endParaRPr lang="en-IN" dirty="0"/>
          </a:p>
          <a:p>
            <a:pPr marL="0" marR="0" lvl="0" indent="0" algn="l" rtl="0">
              <a:spcBef>
                <a:spcPts val="0"/>
              </a:spcBef>
              <a:spcAft>
                <a:spcPts val="0"/>
              </a:spcAft>
              <a:buNone/>
            </a:pPr>
            <a:r>
              <a:rPr lang="en-US" sz="1800" dirty="0">
                <a:solidFill>
                  <a:schemeClr val="dk1"/>
                </a:solidFill>
                <a:latin typeface="Times New Roman"/>
                <a:ea typeface="Times New Roman"/>
                <a:cs typeface="Times New Roman"/>
                <a:sym typeface="Times New Roman"/>
              </a:rPr>
              <a:t>Mr. Anantha </a:t>
            </a:r>
            <a:r>
              <a:rPr lang="en-US" sz="1800" dirty="0" err="1">
                <a:solidFill>
                  <a:schemeClr val="dk1"/>
                </a:solidFill>
                <a:latin typeface="Times New Roman"/>
                <a:ea typeface="Times New Roman"/>
                <a:cs typeface="Times New Roman"/>
                <a:sym typeface="Times New Roman"/>
              </a:rPr>
              <a:t>Koothan</a:t>
            </a:r>
            <a:r>
              <a:rPr lang="en-US" sz="1800" dirty="0">
                <a:solidFill>
                  <a:schemeClr val="dk1"/>
                </a:solidFill>
                <a:latin typeface="Times New Roman"/>
                <a:ea typeface="Times New Roman"/>
                <a:cs typeface="Times New Roman"/>
                <a:sym typeface="Times New Roman"/>
              </a:rPr>
              <a:t> </a:t>
            </a:r>
            <a:r>
              <a:rPr lang="en-IN" dirty="0">
                <a:solidFill>
                  <a:schemeClr val="dk1"/>
                </a:solidFill>
                <a:latin typeface="Times New Roman"/>
                <a:ea typeface="Times New Roman"/>
                <a:cs typeface="Times New Roman"/>
                <a:sym typeface="Times New Roman"/>
              </a:rPr>
              <a:t>,</a:t>
            </a:r>
            <a:r>
              <a:rPr lang="en-IN" sz="1800" dirty="0">
                <a:solidFill>
                  <a:schemeClr val="dk1"/>
                </a:solidFill>
                <a:latin typeface="Times New Roman"/>
                <a:ea typeface="Times New Roman"/>
                <a:cs typeface="Times New Roman"/>
                <a:sym typeface="Times New Roman"/>
              </a:rPr>
              <a:t>M.E.,</a:t>
            </a:r>
            <a:endParaRPr lang="en-IN" dirty="0"/>
          </a:p>
          <a:p>
            <a:pPr marL="0" marR="0" lvl="0" indent="0" algn="l" rtl="0">
              <a:spcBef>
                <a:spcPts val="0"/>
              </a:spcBef>
              <a:spcAft>
                <a:spcPts val="0"/>
              </a:spcAft>
              <a:buNone/>
            </a:pPr>
            <a:r>
              <a:rPr lang="en-US" sz="2000" dirty="0">
                <a:solidFill>
                  <a:schemeClr val="dk1"/>
                </a:solidFill>
                <a:latin typeface="Times New Roman"/>
                <a:ea typeface="Times New Roman"/>
                <a:cs typeface="Times New Roman"/>
                <a:sym typeface="Times New Roman"/>
              </a:rPr>
              <a:t>Assistant Professor </a:t>
            </a:r>
            <a:endParaRPr dirty="0"/>
          </a:p>
          <a:p>
            <a:pPr marL="0" marR="0" lvl="0" indent="0" algn="l" rtl="0">
              <a:spcBef>
                <a:spcPts val="0"/>
              </a:spcBef>
              <a:spcAft>
                <a:spcPts val="0"/>
              </a:spcAft>
              <a:buNone/>
            </a:pPr>
            <a:r>
              <a:rPr lang="en-US" sz="2000" dirty="0">
                <a:solidFill>
                  <a:schemeClr val="dk1"/>
                </a:solidFill>
                <a:latin typeface="Times New Roman"/>
                <a:ea typeface="Times New Roman"/>
                <a:cs typeface="Times New Roman"/>
                <a:sym typeface="Times New Roman"/>
              </a:rPr>
              <a:t>CSE DEPARTMENT</a:t>
            </a:r>
            <a:endParaRPr sz="24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0AB1E-835B-1807-15CF-A2E820BF381B}"/>
              </a:ext>
            </a:extLst>
          </p:cNvPr>
          <p:cNvSpPr>
            <a:spLocks noGrp="1"/>
          </p:cNvSpPr>
          <p:nvPr>
            <p:ph type="title"/>
          </p:nvPr>
        </p:nvSpPr>
        <p:spPr>
          <a:xfrm>
            <a:off x="93305" y="113199"/>
            <a:ext cx="8882743" cy="1325563"/>
          </a:xfrm>
        </p:spPr>
        <p:txBody>
          <a:bodyPr/>
          <a:lstStyle/>
          <a:p>
            <a:pPr algn="ctr"/>
            <a:r>
              <a:rPr lang="en-US" sz="3600" b="1" dirty="0">
                <a:latin typeface="Times New Roman" panose="02020603050405020304" pitchFamily="18" charset="0"/>
                <a:ea typeface="Arial"/>
                <a:cs typeface="Times New Roman" panose="02020603050405020304" pitchFamily="18" charset="0"/>
                <a:sym typeface="Arial"/>
              </a:rPr>
              <a:t>PROPOSED</a:t>
            </a:r>
            <a:r>
              <a:rPr lang="en-US" sz="3600" b="1" dirty="0">
                <a:latin typeface="Times New Roman"/>
                <a:ea typeface="Times New Roman"/>
                <a:cs typeface="Times New Roman"/>
                <a:sym typeface="Times New Roman"/>
              </a:rPr>
              <a:t> SYSTEM ARCHITECTURE</a:t>
            </a:r>
            <a:endParaRPr lang="en-IN" dirty="0"/>
          </a:p>
        </p:txBody>
      </p:sp>
      <p:pic>
        <p:nvPicPr>
          <p:cNvPr id="7" name="Content Placeholder 6">
            <a:extLst>
              <a:ext uri="{FF2B5EF4-FFF2-40B4-BE49-F238E27FC236}">
                <a16:creationId xmlns:a16="http://schemas.microsoft.com/office/drawing/2014/main" id="{D1BDAC79-1077-3FE8-C882-379ECA9DE2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2975" y="1110344"/>
            <a:ext cx="7258050" cy="4833256"/>
          </a:xfrm>
        </p:spPr>
      </p:pic>
      <p:sp>
        <p:nvSpPr>
          <p:cNvPr id="3" name="Title 1">
            <a:extLst>
              <a:ext uri="{FF2B5EF4-FFF2-40B4-BE49-F238E27FC236}">
                <a16:creationId xmlns:a16="http://schemas.microsoft.com/office/drawing/2014/main" id="{4984EC53-BD52-ABE6-6C82-441B1E709B0A}"/>
              </a:ext>
            </a:extLst>
          </p:cNvPr>
          <p:cNvSpPr txBox="1">
            <a:spLocks/>
          </p:cNvSpPr>
          <p:nvPr/>
        </p:nvSpPr>
        <p:spPr>
          <a:xfrm>
            <a:off x="942975" y="3134764"/>
            <a:ext cx="724678" cy="294236"/>
          </a:xfrm>
          <a:prstGeom prst="rect">
            <a:avLst/>
          </a:prstGeom>
        </p:spPr>
        <p:txBody>
          <a:bodyPr vert="horz" lIns="91440" tIns="45720" rIns="91440" bIns="45720" rtlCol="0" anchor="ctr">
            <a:normAutofit fontScale="47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dirty="0"/>
              <a:t>Admin</a:t>
            </a:r>
            <a:endParaRPr lang="en-IN" dirty="0"/>
          </a:p>
        </p:txBody>
      </p:sp>
      <p:sp>
        <p:nvSpPr>
          <p:cNvPr id="4" name="TextBox 3">
            <a:extLst>
              <a:ext uri="{FF2B5EF4-FFF2-40B4-BE49-F238E27FC236}">
                <a16:creationId xmlns:a16="http://schemas.microsoft.com/office/drawing/2014/main" id="{65AE7CB5-75B5-D536-02DE-25B62B453768}"/>
              </a:ext>
            </a:extLst>
          </p:cNvPr>
          <p:cNvSpPr txBox="1"/>
          <p:nvPr/>
        </p:nvSpPr>
        <p:spPr>
          <a:xfrm>
            <a:off x="2603243" y="1825097"/>
            <a:ext cx="522514" cy="307777"/>
          </a:xfrm>
          <a:prstGeom prst="rect">
            <a:avLst/>
          </a:prstGeom>
          <a:noFill/>
        </p:spPr>
        <p:txBody>
          <a:bodyPr wrap="square" rtlCol="0">
            <a:spAutoFit/>
          </a:bodyPr>
          <a:lstStyle/>
          <a:p>
            <a:r>
              <a:rPr lang="en-US" sz="1400" dirty="0"/>
              <a:t>OTP</a:t>
            </a:r>
            <a:endParaRPr lang="en-IN" sz="1400" dirty="0"/>
          </a:p>
        </p:txBody>
      </p:sp>
    </p:spTree>
    <p:extLst>
      <p:ext uri="{BB962C8B-B14F-4D97-AF65-F5344CB8AC3E}">
        <p14:creationId xmlns:p14="http://schemas.microsoft.com/office/powerpoint/2010/main" val="2926789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30F3B-A0A5-40AF-EB6D-877B81122087}"/>
              </a:ext>
            </a:extLst>
          </p:cNvPr>
          <p:cNvSpPr>
            <a:spLocks noGrp="1"/>
          </p:cNvSpPr>
          <p:nvPr>
            <p:ph type="title"/>
          </p:nvPr>
        </p:nvSpPr>
        <p:spPr>
          <a:xfrm>
            <a:off x="83975" y="103857"/>
            <a:ext cx="8948057" cy="1325563"/>
          </a:xfrm>
        </p:spPr>
        <p:txBody>
          <a:bodyPr/>
          <a:lstStyle/>
          <a:p>
            <a:pPr algn="ctr"/>
            <a:r>
              <a:rPr lang="en-US" sz="3600" b="1" dirty="0">
                <a:latin typeface="Times New Roman"/>
                <a:ea typeface="Times New Roman"/>
                <a:cs typeface="Times New Roman"/>
                <a:sym typeface="Times New Roman"/>
              </a:rPr>
              <a:t>ADVANTAGES FOR PROPOSED SYSTEM</a:t>
            </a:r>
            <a:endParaRPr lang="en-IN" dirty="0"/>
          </a:p>
        </p:txBody>
      </p:sp>
      <p:sp>
        <p:nvSpPr>
          <p:cNvPr id="3" name="Content Placeholder 2">
            <a:extLst>
              <a:ext uri="{FF2B5EF4-FFF2-40B4-BE49-F238E27FC236}">
                <a16:creationId xmlns:a16="http://schemas.microsoft.com/office/drawing/2014/main" id="{0B797442-043C-3013-E8DB-FC8349B42956}"/>
              </a:ext>
            </a:extLst>
          </p:cNvPr>
          <p:cNvSpPr>
            <a:spLocks noGrp="1"/>
          </p:cNvSpPr>
          <p:nvPr>
            <p:ph idx="1"/>
          </p:nvPr>
        </p:nvSpPr>
        <p:spPr>
          <a:xfrm>
            <a:off x="628650" y="1268963"/>
            <a:ext cx="7886700" cy="4908000"/>
          </a:xfrm>
        </p:spPr>
        <p:txBody>
          <a:bodyPr>
            <a:normAutofit fontScale="85000" lnSpcReduction="10000"/>
          </a:bodyPr>
          <a:lstStyle/>
          <a:p>
            <a:pPr>
              <a:lnSpc>
                <a:spcPct val="170000"/>
              </a:lnSpc>
            </a:pPr>
            <a:r>
              <a:rPr lang="en-US" dirty="0"/>
              <a:t>Integrating MetaMask into our blockchain-based electronic voting system enhances security, transparency, and accessibility. MetaMask's authentication mechanism ensures only authorized users can securely cast votes, bolstering system integrity.</a:t>
            </a:r>
          </a:p>
          <a:p>
            <a:pPr>
              <a:lnSpc>
                <a:spcPct val="170000"/>
              </a:lnSpc>
            </a:pPr>
            <a:r>
              <a:rPr lang="en-US" dirty="0"/>
              <a:t>Seamless interaction with the blockchain allows for transparent and immutable recording of votes, enabling voters to independently verify the electoral process.</a:t>
            </a:r>
          </a:p>
          <a:p>
            <a:pPr>
              <a:lnSpc>
                <a:spcPct val="170000"/>
              </a:lnSpc>
            </a:pPr>
            <a:r>
              <a:rPr lang="en-US" dirty="0"/>
              <a:t>Additionally, MetaMask's user-friendly interface simplifies the voting process, increasing accessibility for all voters. Overall, this integration improves the fairness and reliability of the electronic voting system while leveraging the benefits of blockchain technology.</a:t>
            </a:r>
            <a:endParaRPr lang="en-IN" dirty="0"/>
          </a:p>
        </p:txBody>
      </p:sp>
    </p:spTree>
    <p:extLst>
      <p:ext uri="{BB962C8B-B14F-4D97-AF65-F5344CB8AC3E}">
        <p14:creationId xmlns:p14="http://schemas.microsoft.com/office/powerpoint/2010/main" val="1192910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77506-2C1B-4A08-4DC0-D55FC8D152B3}"/>
              </a:ext>
            </a:extLst>
          </p:cNvPr>
          <p:cNvSpPr>
            <a:spLocks noGrp="1"/>
          </p:cNvSpPr>
          <p:nvPr>
            <p:ph type="title"/>
          </p:nvPr>
        </p:nvSpPr>
        <p:spPr>
          <a:xfrm>
            <a:off x="628650" y="195945"/>
            <a:ext cx="7886700" cy="895739"/>
          </a:xfrm>
        </p:spPr>
        <p:txBody>
          <a:bodyPr/>
          <a:lstStyle/>
          <a:p>
            <a:pPr algn="ctr"/>
            <a:r>
              <a:rPr lang="en-US" sz="3200" b="1" dirty="0">
                <a:latin typeface="Times New Roman"/>
                <a:ea typeface="Times New Roman"/>
                <a:cs typeface="Times New Roman"/>
                <a:sym typeface="Times New Roman"/>
              </a:rPr>
              <a:t>SYSTEM REQUIREMENTS</a:t>
            </a:r>
            <a:endParaRPr lang="en-IN" dirty="0"/>
          </a:p>
        </p:txBody>
      </p:sp>
      <p:sp>
        <p:nvSpPr>
          <p:cNvPr id="3" name="Content Placeholder 2">
            <a:extLst>
              <a:ext uri="{FF2B5EF4-FFF2-40B4-BE49-F238E27FC236}">
                <a16:creationId xmlns:a16="http://schemas.microsoft.com/office/drawing/2014/main" id="{7AB889CF-8366-B03B-2115-A9CF0D0D72E9}"/>
              </a:ext>
            </a:extLst>
          </p:cNvPr>
          <p:cNvSpPr>
            <a:spLocks noGrp="1"/>
          </p:cNvSpPr>
          <p:nvPr>
            <p:ph idx="1"/>
          </p:nvPr>
        </p:nvSpPr>
        <p:spPr>
          <a:xfrm>
            <a:off x="628650" y="1352939"/>
            <a:ext cx="7886700" cy="4824024"/>
          </a:xfrm>
        </p:spPr>
        <p:txBody>
          <a:bodyPr>
            <a:normAutofit lnSpcReduction="10000"/>
          </a:bodyPr>
          <a:lstStyle/>
          <a:p>
            <a:pPr marL="0" indent="0" algn="ctr">
              <a:buNone/>
            </a:pPr>
            <a:r>
              <a:rPr lang="en-US" sz="2400" b="1" dirty="0">
                <a:latin typeface="Times New Roman"/>
                <a:ea typeface="Times New Roman"/>
                <a:cs typeface="Times New Roman"/>
                <a:sym typeface="Times New Roman"/>
              </a:rPr>
              <a:t>HARDWARE REQUIREMENTS</a:t>
            </a:r>
          </a:p>
          <a:p>
            <a:pPr marL="857250" lvl="0" indent="-367270" algn="just" rtl="0">
              <a:lnSpc>
                <a:spcPct val="200000"/>
              </a:lnSpc>
              <a:spcBef>
                <a:spcPts val="1000"/>
              </a:spcBef>
              <a:spcAft>
                <a:spcPts val="0"/>
              </a:spcAft>
              <a:buSzPts val="2184"/>
              <a:buFont typeface="Times New Roman"/>
              <a:buChar char="•"/>
            </a:pPr>
            <a:r>
              <a:rPr lang="en-US" sz="2000" dirty="0">
                <a:latin typeface="Times New Roman"/>
                <a:ea typeface="Times New Roman"/>
                <a:cs typeface="Times New Roman"/>
                <a:sym typeface="Times New Roman"/>
              </a:rPr>
              <a:t>processor                             : Intel i3 11th Generation or above      </a:t>
            </a:r>
          </a:p>
          <a:p>
            <a:pPr marL="857250" lvl="0" indent="-367270" algn="just" rtl="0">
              <a:lnSpc>
                <a:spcPct val="200000"/>
              </a:lnSpc>
              <a:spcBef>
                <a:spcPts val="0"/>
              </a:spcBef>
              <a:spcAft>
                <a:spcPts val="0"/>
              </a:spcAft>
              <a:buSzPts val="2184"/>
              <a:buFont typeface="Times New Roman"/>
              <a:buChar char="•"/>
            </a:pPr>
            <a:r>
              <a:rPr lang="en-US" sz="2000" dirty="0">
                <a:latin typeface="Times New Roman"/>
                <a:ea typeface="Times New Roman"/>
                <a:cs typeface="Times New Roman"/>
                <a:sym typeface="Times New Roman"/>
              </a:rPr>
              <a:t>OS                                       : Windows 10</a:t>
            </a:r>
          </a:p>
          <a:p>
            <a:pPr marL="857250" lvl="0" indent="-367270" algn="just" rtl="0">
              <a:lnSpc>
                <a:spcPct val="200000"/>
              </a:lnSpc>
              <a:spcBef>
                <a:spcPts val="0"/>
              </a:spcBef>
              <a:spcAft>
                <a:spcPts val="0"/>
              </a:spcAft>
              <a:buSzPts val="2184"/>
              <a:buFont typeface="Times New Roman"/>
              <a:buChar char="•"/>
            </a:pPr>
            <a:r>
              <a:rPr lang="en-US" sz="2000" dirty="0">
                <a:latin typeface="Times New Roman"/>
                <a:ea typeface="Times New Roman"/>
                <a:cs typeface="Times New Roman"/>
                <a:sym typeface="Times New Roman"/>
              </a:rPr>
              <a:t>RAM                                   : 8GB</a:t>
            </a:r>
            <a:endParaRPr lang="en-US" sz="2800" b="1" dirty="0">
              <a:latin typeface="Times New Roman"/>
              <a:ea typeface="Times New Roman"/>
              <a:cs typeface="Times New Roman"/>
              <a:sym typeface="Times New Roman"/>
            </a:endParaRPr>
          </a:p>
          <a:p>
            <a:pPr marL="0" indent="0" algn="ctr">
              <a:buNone/>
            </a:pPr>
            <a:r>
              <a:rPr lang="en-US" sz="2400" b="1" dirty="0">
                <a:latin typeface="Times New Roman"/>
                <a:ea typeface="Times New Roman"/>
                <a:cs typeface="Times New Roman"/>
                <a:sym typeface="Times New Roman"/>
              </a:rPr>
              <a:t>SOFTWARE REQUIREMENTS</a:t>
            </a:r>
          </a:p>
          <a:p>
            <a:pPr marL="857250" lvl="0" indent="-367270" algn="just" rtl="0">
              <a:lnSpc>
                <a:spcPct val="200000"/>
              </a:lnSpc>
              <a:spcBef>
                <a:spcPts val="1000"/>
              </a:spcBef>
              <a:spcAft>
                <a:spcPts val="0"/>
              </a:spcAft>
              <a:buSzPts val="2184"/>
              <a:buFont typeface="Times New Roman"/>
              <a:buChar char="•"/>
            </a:pPr>
            <a:r>
              <a:rPr lang="en-US" sz="2000" dirty="0">
                <a:latin typeface="Times New Roman"/>
                <a:ea typeface="Times New Roman"/>
                <a:cs typeface="Times New Roman"/>
                <a:sym typeface="Times New Roman"/>
              </a:rPr>
              <a:t>Software                            : Node </a:t>
            </a:r>
            <a:r>
              <a:rPr lang="en-US" sz="2000" dirty="0" err="1">
                <a:latin typeface="Times New Roman"/>
                <a:ea typeface="Times New Roman"/>
                <a:cs typeface="Times New Roman"/>
                <a:sym typeface="Times New Roman"/>
              </a:rPr>
              <a:t>js</a:t>
            </a:r>
            <a:r>
              <a:rPr lang="en-US" sz="2000" dirty="0">
                <a:latin typeface="Times New Roman"/>
                <a:ea typeface="Times New Roman"/>
                <a:cs typeface="Times New Roman"/>
                <a:sym typeface="Times New Roman"/>
              </a:rPr>
              <a:t>, React</a:t>
            </a:r>
          </a:p>
          <a:p>
            <a:pPr marL="857250" lvl="0" indent="-367270" algn="just" rtl="0">
              <a:lnSpc>
                <a:spcPct val="200000"/>
              </a:lnSpc>
              <a:spcBef>
                <a:spcPts val="1000"/>
              </a:spcBef>
              <a:spcAft>
                <a:spcPts val="0"/>
              </a:spcAft>
              <a:buSzPts val="2184"/>
              <a:buFont typeface="Times New Roman"/>
              <a:buChar char="•"/>
            </a:pPr>
            <a:r>
              <a:rPr lang="en-US" sz="2000" dirty="0">
                <a:latin typeface="Times New Roman"/>
                <a:ea typeface="Times New Roman"/>
                <a:cs typeface="Times New Roman"/>
                <a:sym typeface="Times New Roman"/>
              </a:rPr>
              <a:t>Software Tools                  : Visual studio build tools</a:t>
            </a:r>
          </a:p>
          <a:p>
            <a:pPr marL="857250" lvl="0" indent="-367270" algn="just" rtl="0">
              <a:lnSpc>
                <a:spcPct val="200000"/>
              </a:lnSpc>
              <a:spcBef>
                <a:spcPts val="0"/>
              </a:spcBef>
              <a:spcAft>
                <a:spcPts val="0"/>
              </a:spcAft>
              <a:buSzPts val="2184"/>
              <a:buFont typeface="Times New Roman"/>
              <a:buChar char="•"/>
            </a:pPr>
            <a:r>
              <a:rPr lang="en-US" sz="2000" dirty="0">
                <a:latin typeface="Times New Roman"/>
                <a:ea typeface="Times New Roman"/>
                <a:cs typeface="Times New Roman"/>
                <a:sym typeface="Times New Roman"/>
              </a:rPr>
              <a:t>Language                           : Html, </a:t>
            </a:r>
            <a:r>
              <a:rPr lang="en-US" sz="2000" dirty="0" err="1">
                <a:latin typeface="Times New Roman"/>
                <a:ea typeface="Times New Roman"/>
                <a:cs typeface="Times New Roman"/>
                <a:sym typeface="Times New Roman"/>
              </a:rPr>
              <a:t>css</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javascript</a:t>
            </a:r>
            <a:r>
              <a:rPr lang="en-US" sz="2000" dirty="0">
                <a:latin typeface="Times New Roman"/>
                <a:ea typeface="Times New Roman"/>
                <a:cs typeface="Times New Roman"/>
                <a:sym typeface="Times New Roman"/>
              </a:rPr>
              <a:t> </a:t>
            </a:r>
          </a:p>
          <a:p>
            <a:pPr marL="0" indent="0" algn="ctr">
              <a:buNone/>
            </a:pPr>
            <a:endParaRPr lang="en-IN" dirty="0"/>
          </a:p>
        </p:txBody>
      </p:sp>
    </p:spTree>
    <p:extLst>
      <p:ext uri="{BB962C8B-B14F-4D97-AF65-F5344CB8AC3E}">
        <p14:creationId xmlns:p14="http://schemas.microsoft.com/office/powerpoint/2010/main" val="151909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787FE-7767-6D27-FA3B-8F1CE4ECE141}"/>
              </a:ext>
            </a:extLst>
          </p:cNvPr>
          <p:cNvSpPr>
            <a:spLocks noGrp="1"/>
          </p:cNvSpPr>
          <p:nvPr>
            <p:ph type="title"/>
          </p:nvPr>
        </p:nvSpPr>
        <p:spPr/>
        <p:txBody>
          <a:bodyPr/>
          <a:lstStyle/>
          <a:p>
            <a:pPr algn="ctr"/>
            <a:r>
              <a:rPr lang="en-US" sz="3600" b="1" dirty="0">
                <a:latin typeface="Times New Roman" panose="02020603050405020304" pitchFamily="18" charset="0"/>
                <a:cs typeface="Times New Roman" panose="02020603050405020304" pitchFamily="18" charset="0"/>
              </a:rPr>
              <a:t>MODULES</a:t>
            </a:r>
            <a:endParaRPr lang="en-IN" dirty="0"/>
          </a:p>
        </p:txBody>
      </p:sp>
      <p:sp>
        <p:nvSpPr>
          <p:cNvPr id="3" name="Content Placeholder 2">
            <a:extLst>
              <a:ext uri="{FF2B5EF4-FFF2-40B4-BE49-F238E27FC236}">
                <a16:creationId xmlns:a16="http://schemas.microsoft.com/office/drawing/2014/main" id="{823B2DD1-E7D5-C498-DD97-543D2BDD1A59}"/>
              </a:ext>
            </a:extLst>
          </p:cNvPr>
          <p:cNvSpPr>
            <a:spLocks noGrp="1"/>
          </p:cNvSpPr>
          <p:nvPr>
            <p:ph idx="1"/>
          </p:nvPr>
        </p:nvSpPr>
        <p:spPr>
          <a:xfrm>
            <a:off x="628650" y="1527045"/>
            <a:ext cx="7886700" cy="4351338"/>
          </a:xfrm>
        </p:spPr>
        <p:txBody>
          <a:bodyPr>
            <a:normAutofit lnSpcReduction="10000"/>
          </a:bodyPr>
          <a:lstStyle/>
          <a:p>
            <a:pPr>
              <a:lnSpc>
                <a:spcPct val="150000"/>
              </a:lnSpc>
            </a:pPr>
            <a:r>
              <a:rPr lang="en-IN" sz="2400" dirty="0">
                <a:solidFill>
                  <a:schemeClr val="dk1"/>
                </a:solidFill>
                <a:latin typeface="Times New Roman"/>
                <a:ea typeface="Times New Roman"/>
                <a:cs typeface="Times New Roman"/>
                <a:sym typeface="Times New Roman"/>
              </a:rPr>
              <a:t>Blockchain Network Emulator (Ganache)</a:t>
            </a:r>
            <a:endParaRPr lang="en-IN" dirty="0">
              <a:latin typeface="Times New Roman" panose="02020603050405020304" pitchFamily="18" charset="0"/>
              <a:cs typeface="Times New Roman" panose="02020603050405020304" pitchFamily="18" charset="0"/>
            </a:endParaRPr>
          </a:p>
          <a:p>
            <a:pPr>
              <a:lnSpc>
                <a:spcPct val="150000"/>
              </a:lnSpc>
            </a:pPr>
            <a:r>
              <a:rPr lang="en-IN" sz="2400" dirty="0">
                <a:solidFill>
                  <a:schemeClr val="dk1"/>
                </a:solidFill>
                <a:latin typeface="Times New Roman"/>
                <a:ea typeface="Times New Roman"/>
                <a:cs typeface="Times New Roman"/>
                <a:sym typeface="Times New Roman"/>
              </a:rPr>
              <a:t>Blockchain Network Interface (MetaMask)</a:t>
            </a:r>
          </a:p>
          <a:p>
            <a:pPr>
              <a:lnSpc>
                <a:spcPct val="150000"/>
              </a:lnSpc>
            </a:pPr>
            <a:r>
              <a:rPr lang="en-IN" sz="2400" dirty="0">
                <a:solidFill>
                  <a:schemeClr val="dk1"/>
                </a:solidFill>
                <a:latin typeface="Times New Roman"/>
                <a:ea typeface="Times New Roman"/>
                <a:cs typeface="Times New Roman"/>
                <a:sym typeface="Times New Roman"/>
              </a:rPr>
              <a:t>Voter</a:t>
            </a:r>
          </a:p>
          <a:p>
            <a:pPr>
              <a:lnSpc>
                <a:spcPct val="150000"/>
              </a:lnSpc>
            </a:pPr>
            <a:r>
              <a:rPr lang="en-IN" sz="2400" dirty="0">
                <a:solidFill>
                  <a:schemeClr val="dk1"/>
                </a:solidFill>
                <a:latin typeface="Times New Roman"/>
                <a:ea typeface="Times New Roman"/>
                <a:cs typeface="Times New Roman"/>
                <a:sym typeface="Times New Roman"/>
              </a:rPr>
              <a:t>Administrator</a:t>
            </a:r>
          </a:p>
          <a:p>
            <a:pPr>
              <a:lnSpc>
                <a:spcPct val="150000"/>
              </a:lnSpc>
            </a:pPr>
            <a:r>
              <a:rPr lang="en-IN" sz="2400" dirty="0">
                <a:solidFill>
                  <a:schemeClr val="dk1"/>
                </a:solidFill>
                <a:latin typeface="Times New Roman"/>
                <a:ea typeface="Times New Roman"/>
                <a:cs typeface="Times New Roman"/>
                <a:sym typeface="Times New Roman"/>
              </a:rPr>
              <a:t>Email OTP Dispatcher(</a:t>
            </a:r>
            <a:r>
              <a:rPr lang="en-IN" sz="2400" dirty="0" err="1">
                <a:solidFill>
                  <a:schemeClr val="dk1"/>
                </a:solidFill>
                <a:latin typeface="Times New Roman"/>
                <a:ea typeface="Times New Roman"/>
                <a:cs typeface="Times New Roman"/>
                <a:sym typeface="Times New Roman"/>
              </a:rPr>
              <a:t>Nodemailer</a:t>
            </a:r>
            <a:r>
              <a:rPr lang="en-IN" sz="2400" dirty="0">
                <a:solidFill>
                  <a:schemeClr val="dk1"/>
                </a:solidFill>
                <a:latin typeface="Times New Roman"/>
                <a:ea typeface="Times New Roman"/>
                <a:cs typeface="Times New Roman"/>
                <a:sym typeface="Times New Roman"/>
              </a:rPr>
              <a:t>)</a:t>
            </a:r>
          </a:p>
          <a:p>
            <a:pPr>
              <a:lnSpc>
                <a:spcPct val="150000"/>
              </a:lnSpc>
            </a:pPr>
            <a:r>
              <a:rPr lang="en-US" sz="2400" dirty="0">
                <a:solidFill>
                  <a:schemeClr val="dk1"/>
                </a:solidFill>
                <a:latin typeface="Times New Roman"/>
                <a:ea typeface="Times New Roman"/>
                <a:cs typeface="Times New Roman"/>
                <a:sym typeface="Times New Roman"/>
              </a:rPr>
              <a:t>Front-end Development (HTML, CSS, JavaScript)</a:t>
            </a:r>
          </a:p>
          <a:p>
            <a:pPr>
              <a:lnSpc>
                <a:spcPct val="150000"/>
              </a:lnSpc>
            </a:pPr>
            <a:r>
              <a:rPr lang="en-IN" sz="2400" dirty="0">
                <a:solidFill>
                  <a:schemeClr val="dk1"/>
                </a:solidFill>
                <a:latin typeface="Times New Roman"/>
                <a:ea typeface="Times New Roman"/>
                <a:cs typeface="Times New Roman"/>
                <a:sym typeface="Times New Roman"/>
              </a:rPr>
              <a:t>Back-end Implementation (Next.js)</a:t>
            </a:r>
          </a:p>
        </p:txBody>
      </p:sp>
    </p:spTree>
    <p:extLst>
      <p:ext uri="{BB962C8B-B14F-4D97-AF65-F5344CB8AC3E}">
        <p14:creationId xmlns:p14="http://schemas.microsoft.com/office/powerpoint/2010/main" val="964820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65A50-20EA-03A0-484E-428CAFDD4C2D}"/>
              </a:ext>
            </a:extLst>
          </p:cNvPr>
          <p:cNvSpPr>
            <a:spLocks noGrp="1"/>
          </p:cNvSpPr>
          <p:nvPr>
            <p:ph type="title"/>
          </p:nvPr>
        </p:nvSpPr>
        <p:spPr>
          <a:xfrm>
            <a:off x="628650" y="182465"/>
            <a:ext cx="7886700" cy="997143"/>
          </a:xfrm>
        </p:spPr>
        <p:txBody>
          <a:bodyPr/>
          <a:lstStyle/>
          <a:p>
            <a:pPr algn="ctr"/>
            <a:r>
              <a:rPr lang="en-IN" b="1" dirty="0">
                <a:latin typeface="Times New Roman" panose="02020603050405020304" pitchFamily="18" charset="0"/>
                <a:cs typeface="Times New Roman" panose="02020603050405020304" pitchFamily="18" charset="0"/>
              </a:rPr>
              <a:t>MODULE 1</a:t>
            </a:r>
            <a:endParaRPr lang="en-IN" dirty="0"/>
          </a:p>
        </p:txBody>
      </p:sp>
      <p:sp>
        <p:nvSpPr>
          <p:cNvPr id="3" name="Content Placeholder 2">
            <a:extLst>
              <a:ext uri="{FF2B5EF4-FFF2-40B4-BE49-F238E27FC236}">
                <a16:creationId xmlns:a16="http://schemas.microsoft.com/office/drawing/2014/main" id="{B9EF44A3-7C45-5DD1-D948-224BDB683E54}"/>
              </a:ext>
            </a:extLst>
          </p:cNvPr>
          <p:cNvSpPr>
            <a:spLocks noGrp="1"/>
          </p:cNvSpPr>
          <p:nvPr>
            <p:ph idx="1"/>
          </p:nvPr>
        </p:nvSpPr>
        <p:spPr>
          <a:xfrm>
            <a:off x="628650" y="1380931"/>
            <a:ext cx="7886700" cy="4796032"/>
          </a:xfrm>
        </p:spPr>
        <p:txBody>
          <a:bodyPr/>
          <a:lstStyle/>
          <a:p>
            <a:pPr marL="0" indent="0">
              <a:buNone/>
            </a:pPr>
            <a:r>
              <a:rPr lang="en-IN" sz="2000" b="1" dirty="0">
                <a:solidFill>
                  <a:schemeClr val="dk1"/>
                </a:solidFill>
                <a:latin typeface="Times New Roman"/>
                <a:ea typeface="Times New Roman"/>
                <a:cs typeface="Times New Roman"/>
                <a:sym typeface="Times New Roman"/>
              </a:rPr>
              <a:t>Blockchain Network Emulator (Ganache)</a:t>
            </a:r>
            <a:endParaRPr lang="en-IN" b="1" dirty="0">
              <a:latin typeface="Times New Roman" panose="02020603050405020304" pitchFamily="18" charset="0"/>
              <a:cs typeface="Times New Roman" panose="02020603050405020304" pitchFamily="18" charset="0"/>
            </a:endParaRPr>
          </a:p>
          <a:p>
            <a:pPr marL="0" indent="0">
              <a:buNone/>
            </a:pPr>
            <a:endParaRPr lang="en-IN" dirty="0"/>
          </a:p>
          <a:p>
            <a:pPr marL="0" indent="0">
              <a:lnSpc>
                <a:spcPct val="150000"/>
              </a:lnSpc>
              <a:buNone/>
            </a:pPr>
            <a:r>
              <a:rPr lang="en-US" sz="2000" dirty="0">
                <a:solidFill>
                  <a:schemeClr val="dk1"/>
                </a:solidFill>
                <a:latin typeface="Times New Roman"/>
                <a:ea typeface="Times New Roman"/>
                <a:cs typeface="Times New Roman"/>
                <a:sym typeface="Times New Roman"/>
              </a:rPr>
              <a:t>Ganache is a tool in the Truffle Suite for Ethereum development, creating a private blockchain on a local machine. It's used for deploying contracts, building </a:t>
            </a:r>
            <a:r>
              <a:rPr lang="en-US" sz="2000" dirty="0" err="1">
                <a:solidFill>
                  <a:schemeClr val="dk1"/>
                </a:solidFill>
                <a:latin typeface="Times New Roman"/>
                <a:ea typeface="Times New Roman"/>
                <a:cs typeface="Times New Roman"/>
                <a:sym typeface="Times New Roman"/>
              </a:rPr>
              <a:t>DApps</a:t>
            </a:r>
            <a:r>
              <a:rPr lang="en-US" sz="2000" dirty="0">
                <a:solidFill>
                  <a:schemeClr val="dk1"/>
                </a:solidFill>
                <a:latin typeface="Times New Roman"/>
                <a:ea typeface="Times New Roman"/>
                <a:cs typeface="Times New Roman"/>
                <a:sym typeface="Times New Roman"/>
              </a:rPr>
              <a:t>, and testing without a live Ethereum network. It offers quick setup, account management, a block explorer, and customizable settings, ideal for developing and testing decentralized voting system smart contracts efficiently.</a:t>
            </a:r>
          </a:p>
          <a:p>
            <a:pPr marL="0" indent="0">
              <a:buNone/>
            </a:pPr>
            <a:endParaRPr lang="en-IN" dirty="0"/>
          </a:p>
        </p:txBody>
      </p:sp>
    </p:spTree>
    <p:extLst>
      <p:ext uri="{BB962C8B-B14F-4D97-AF65-F5344CB8AC3E}">
        <p14:creationId xmlns:p14="http://schemas.microsoft.com/office/powerpoint/2010/main" val="3811130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7C8D9-0A62-143B-58E2-0CCF5F5A1566}"/>
              </a:ext>
            </a:extLst>
          </p:cNvPr>
          <p:cNvSpPr>
            <a:spLocks noGrp="1"/>
          </p:cNvSpPr>
          <p:nvPr>
            <p:ph type="title"/>
          </p:nvPr>
        </p:nvSpPr>
        <p:spPr/>
        <p:txBody>
          <a:bodyPr/>
          <a:lstStyle/>
          <a:p>
            <a:pPr algn="ctr"/>
            <a:r>
              <a:rPr lang="en-US" sz="3600" b="1" dirty="0">
                <a:latin typeface="Times New Roman" panose="02020603050405020304" pitchFamily="18" charset="0"/>
                <a:cs typeface="Times New Roman" panose="02020603050405020304" pitchFamily="18" charset="0"/>
              </a:rPr>
              <a:t>MODULE 1 DIAGRAM</a:t>
            </a:r>
            <a:endParaRPr lang="en-IN" b="1" dirty="0"/>
          </a:p>
        </p:txBody>
      </p:sp>
      <p:pic>
        <p:nvPicPr>
          <p:cNvPr id="5" name="Content Placeholder 4">
            <a:extLst>
              <a:ext uri="{FF2B5EF4-FFF2-40B4-BE49-F238E27FC236}">
                <a16:creationId xmlns:a16="http://schemas.microsoft.com/office/drawing/2014/main" id="{F01982EB-18FF-1A58-049E-C59CBFED97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0625" y="2006082"/>
            <a:ext cx="6762750" cy="3349689"/>
          </a:xfrm>
        </p:spPr>
      </p:pic>
    </p:spTree>
    <p:extLst>
      <p:ext uri="{BB962C8B-B14F-4D97-AF65-F5344CB8AC3E}">
        <p14:creationId xmlns:p14="http://schemas.microsoft.com/office/powerpoint/2010/main" val="2271847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3E27F-6519-AE4C-73AD-2E9654D10E4D}"/>
              </a:ext>
            </a:extLst>
          </p:cNvPr>
          <p:cNvSpPr>
            <a:spLocks noGrp="1"/>
          </p:cNvSpPr>
          <p:nvPr>
            <p:ph type="title"/>
          </p:nvPr>
        </p:nvSpPr>
        <p:spPr/>
        <p:txBody>
          <a:bodyPr/>
          <a:lstStyle/>
          <a:p>
            <a:pPr algn="ctr"/>
            <a:r>
              <a:rPr lang="en-US" sz="3600" b="1" dirty="0">
                <a:latin typeface="Times New Roman" panose="02020603050405020304" pitchFamily="18" charset="0"/>
                <a:cs typeface="Times New Roman" panose="02020603050405020304" pitchFamily="18" charset="0"/>
              </a:rPr>
              <a:t>MODULE 1 - ALGORITHM</a:t>
            </a:r>
            <a:endParaRPr lang="en-IN" b="1" dirty="0"/>
          </a:p>
        </p:txBody>
      </p:sp>
      <p:sp>
        <p:nvSpPr>
          <p:cNvPr id="3" name="Content Placeholder 2">
            <a:extLst>
              <a:ext uri="{FF2B5EF4-FFF2-40B4-BE49-F238E27FC236}">
                <a16:creationId xmlns:a16="http://schemas.microsoft.com/office/drawing/2014/main" id="{8463BF03-27F6-ED14-B37B-1CC6610048ED}"/>
              </a:ext>
            </a:extLst>
          </p:cNvPr>
          <p:cNvSpPr>
            <a:spLocks noGrp="1"/>
          </p:cNvSpPr>
          <p:nvPr>
            <p:ph idx="1"/>
          </p:nvPr>
        </p:nvSpPr>
        <p:spPr>
          <a:xfrm>
            <a:off x="144624" y="1539551"/>
            <a:ext cx="8854752" cy="5066522"/>
          </a:xfrm>
        </p:spPr>
        <p:txBody>
          <a:bodyPr/>
          <a:lstStyle/>
          <a:p>
            <a:pPr marL="0" indent="0">
              <a:lnSpc>
                <a:spcPct val="150000"/>
              </a:lnSpc>
              <a:buNone/>
            </a:pPr>
            <a:r>
              <a:rPr lang="en-US" sz="2400" b="1" dirty="0">
                <a:latin typeface="Times New Roman" panose="02020603050405020304" pitchFamily="18" charset="0"/>
                <a:cs typeface="Times New Roman" panose="02020603050405020304" pitchFamily="18" charset="0"/>
              </a:rPr>
              <a:t>Step 1 : </a:t>
            </a:r>
            <a:r>
              <a:rPr lang="en-US" sz="2400" dirty="0">
                <a:latin typeface="Times New Roman" panose="02020603050405020304" pitchFamily="18" charset="0"/>
                <a:cs typeface="Times New Roman" panose="02020603050405020304" pitchFamily="18" charset="0"/>
              </a:rPr>
              <a:t>Network participants agree on transaction validity. Utilize </a:t>
            </a:r>
            <a:r>
              <a:rPr lang="en-US" sz="2400" dirty="0" err="1">
                <a:latin typeface="Times New Roman" panose="02020603050405020304" pitchFamily="18" charset="0"/>
                <a:cs typeface="Times New Roman" panose="02020603050405020304" pitchFamily="18" charset="0"/>
              </a:rPr>
              <a:t>PoW</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PoS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DPoS</a:t>
            </a:r>
            <a:r>
              <a:rPr lang="en-US" sz="2400" dirty="0">
                <a:latin typeface="Times New Roman" panose="02020603050405020304" pitchFamily="18" charset="0"/>
                <a:cs typeface="Times New Roman" panose="02020603050405020304" pitchFamily="18" charset="0"/>
              </a:rPr>
              <a:t>, etc., for agreement.</a:t>
            </a:r>
          </a:p>
          <a:p>
            <a:pPr marL="0" indent="0">
              <a:lnSpc>
                <a:spcPct val="150000"/>
              </a:lnSpc>
              <a:buNone/>
            </a:pPr>
            <a:r>
              <a:rPr lang="en-US" sz="2400" b="1" dirty="0">
                <a:latin typeface="Times New Roman" panose="02020603050405020304" pitchFamily="18" charset="0"/>
                <a:cs typeface="Times New Roman" panose="02020603050405020304" pitchFamily="18" charset="0"/>
              </a:rPr>
              <a:t>Step 2 : </a:t>
            </a:r>
            <a:r>
              <a:rPr lang="en-US" sz="2400" dirty="0">
                <a:latin typeface="Times New Roman" panose="02020603050405020304" pitchFamily="18" charset="0"/>
                <a:cs typeface="Times New Roman" panose="02020603050405020304" pitchFamily="18" charset="0"/>
              </a:rPr>
              <a:t>Verify voter eligibility through biometrics, IDs,  cryptography.</a:t>
            </a:r>
          </a:p>
          <a:p>
            <a:pPr marL="0" indent="0">
              <a:lnSpc>
                <a:spcPct val="150000"/>
              </a:lnSpc>
              <a:buNone/>
            </a:pPr>
            <a:r>
              <a:rPr lang="en-US" sz="2400" b="1" dirty="0">
                <a:latin typeface="Times New Roman" panose="02020603050405020304" pitchFamily="18" charset="0"/>
                <a:cs typeface="Times New Roman" panose="02020603050405020304" pitchFamily="18" charset="0"/>
              </a:rPr>
              <a:t>Step 3 : </a:t>
            </a:r>
            <a:r>
              <a:rPr lang="en-US" sz="2400" dirty="0">
                <a:latin typeface="Times New Roman" panose="02020603050405020304" pitchFamily="18" charset="0"/>
                <a:cs typeface="Times New Roman" panose="02020603050405020304" pitchFamily="18" charset="0"/>
              </a:rPr>
              <a:t>Enforce voting rules using smart </a:t>
            </a:r>
            <a:r>
              <a:rPr lang="en-US" sz="2400" dirty="0" err="1">
                <a:latin typeface="Times New Roman" panose="02020603050405020304" pitchFamily="18" charset="0"/>
                <a:cs typeface="Times New Roman" panose="02020603050405020304" pitchFamily="18" charset="0"/>
              </a:rPr>
              <a:t>contracts.Automate</a:t>
            </a:r>
            <a:r>
              <a:rPr lang="en-US" sz="2400" dirty="0">
                <a:latin typeface="Times New Roman" panose="02020603050405020304" pitchFamily="18" charset="0"/>
                <a:cs typeface="Times New Roman" panose="02020603050405020304" pitchFamily="18" charset="0"/>
              </a:rPr>
              <a:t> tallying in a transparent manner.</a:t>
            </a:r>
          </a:p>
          <a:p>
            <a:pPr marL="0" indent="0">
              <a:lnSpc>
                <a:spcPct val="150000"/>
              </a:lnSpc>
              <a:buNone/>
            </a:pPr>
            <a:r>
              <a:rPr lang="en-US" sz="2400" b="1" dirty="0">
                <a:latin typeface="Times New Roman" panose="02020603050405020304" pitchFamily="18" charset="0"/>
                <a:cs typeface="Times New Roman" panose="02020603050405020304" pitchFamily="18" charset="0"/>
              </a:rPr>
              <a:t>Step 4 : </a:t>
            </a:r>
            <a:r>
              <a:rPr lang="en-US" sz="2400" dirty="0">
                <a:latin typeface="Times New Roman" panose="02020603050405020304" pitchFamily="18" charset="0"/>
                <a:cs typeface="Times New Roman" panose="02020603050405020304" pitchFamily="18" charset="0"/>
              </a:rPr>
              <a:t>Store vote data securely, immutably, and decentralized on the blockchain.</a:t>
            </a:r>
          </a:p>
          <a:p>
            <a:pPr marL="0" indent="0">
              <a:lnSpc>
                <a:spcPct val="150000"/>
              </a:lnSpc>
              <a:buNone/>
            </a:pPr>
            <a:r>
              <a:rPr lang="en-US" sz="2400" b="1" dirty="0">
                <a:latin typeface="Times New Roman" panose="02020603050405020304" pitchFamily="18" charset="0"/>
                <a:cs typeface="Times New Roman" panose="02020603050405020304" pitchFamily="18" charset="0"/>
              </a:rPr>
              <a:t>Step 5 : </a:t>
            </a:r>
            <a:r>
              <a:rPr lang="en-US" sz="2400" dirty="0">
                <a:latin typeface="Times New Roman" panose="02020603050405020304" pitchFamily="18" charset="0"/>
                <a:cs typeface="Times New Roman" panose="02020603050405020304" pitchFamily="18" charset="0"/>
              </a:rPr>
              <a:t>Verify vote integrity and ensure accurate results.</a:t>
            </a:r>
          </a:p>
        </p:txBody>
      </p:sp>
    </p:spTree>
    <p:extLst>
      <p:ext uri="{BB962C8B-B14F-4D97-AF65-F5344CB8AC3E}">
        <p14:creationId xmlns:p14="http://schemas.microsoft.com/office/powerpoint/2010/main" val="2771487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066EE-FC25-6A2B-39F5-353F110149EC}"/>
              </a:ext>
            </a:extLst>
          </p:cNvPr>
          <p:cNvSpPr>
            <a:spLocks noGrp="1"/>
          </p:cNvSpPr>
          <p:nvPr>
            <p:ph type="title"/>
          </p:nvPr>
        </p:nvSpPr>
        <p:spPr>
          <a:xfrm>
            <a:off x="628650" y="141191"/>
            <a:ext cx="7886700" cy="894507"/>
          </a:xfrm>
        </p:spPr>
        <p:txBody>
          <a:bodyPr/>
          <a:lstStyle/>
          <a:p>
            <a:pPr algn="ctr"/>
            <a:r>
              <a:rPr lang="en-IN" b="1" dirty="0">
                <a:latin typeface="Times New Roman" panose="02020603050405020304" pitchFamily="18" charset="0"/>
                <a:cs typeface="Times New Roman" panose="02020603050405020304" pitchFamily="18" charset="0"/>
              </a:rPr>
              <a:t>MODULE 2</a:t>
            </a:r>
            <a:endParaRPr lang="en-IN" dirty="0"/>
          </a:p>
        </p:txBody>
      </p:sp>
      <p:sp>
        <p:nvSpPr>
          <p:cNvPr id="3" name="Content Placeholder 2">
            <a:extLst>
              <a:ext uri="{FF2B5EF4-FFF2-40B4-BE49-F238E27FC236}">
                <a16:creationId xmlns:a16="http://schemas.microsoft.com/office/drawing/2014/main" id="{1D313103-EDA1-1550-A060-82E9F11A6DE1}"/>
              </a:ext>
            </a:extLst>
          </p:cNvPr>
          <p:cNvSpPr>
            <a:spLocks noGrp="1"/>
          </p:cNvSpPr>
          <p:nvPr>
            <p:ph idx="1"/>
          </p:nvPr>
        </p:nvSpPr>
        <p:spPr>
          <a:xfrm>
            <a:off x="628650" y="1253331"/>
            <a:ext cx="7886700" cy="4351338"/>
          </a:xfrm>
        </p:spPr>
        <p:txBody>
          <a:bodyPr/>
          <a:lstStyle/>
          <a:p>
            <a:pPr marL="0" indent="0">
              <a:buNone/>
            </a:pPr>
            <a:r>
              <a:rPr lang="en-IN" sz="2000" b="1" dirty="0">
                <a:solidFill>
                  <a:schemeClr val="dk1"/>
                </a:solidFill>
                <a:latin typeface="Times New Roman"/>
                <a:ea typeface="Times New Roman"/>
                <a:cs typeface="Times New Roman"/>
                <a:sym typeface="Times New Roman"/>
              </a:rPr>
              <a:t>Blockchain Network Interface (MetaMask)</a:t>
            </a:r>
          </a:p>
          <a:p>
            <a:pPr marL="0" indent="0">
              <a:buNone/>
            </a:pPr>
            <a:endParaRPr lang="en-IN" sz="2000" b="1" dirty="0">
              <a:solidFill>
                <a:schemeClr val="dk1"/>
              </a:solidFill>
              <a:latin typeface="Times New Roman"/>
              <a:ea typeface="Times New Roman"/>
              <a:cs typeface="Times New Roman"/>
              <a:sym typeface="Times New Roman"/>
            </a:endParaRPr>
          </a:p>
          <a:p>
            <a:pPr marL="0" indent="0">
              <a:lnSpc>
                <a:spcPct val="150000"/>
              </a:lnSpc>
              <a:buNone/>
            </a:pPr>
            <a:r>
              <a:rPr lang="en-IN" sz="2000" dirty="0">
                <a:solidFill>
                  <a:srgbClr val="0D0D0D"/>
                </a:solidFill>
                <a:highlight>
                  <a:srgbClr val="FFFFFF"/>
                </a:highlight>
                <a:latin typeface="Times New Roman"/>
                <a:ea typeface="Times New Roman"/>
                <a:cs typeface="Times New Roman"/>
                <a:sym typeface="Times New Roman"/>
              </a:rPr>
              <a:t>MetaMask simplifies Ethereum blockchain interactions with a user-friendly interface, supports custom networks and DeFi, ensures privacy and security with password protection and encrypted data storage, and offers seed phrase backup for a seamless experience.</a:t>
            </a:r>
            <a:endParaRPr lang="en-IN" sz="2800" dirty="0">
              <a:solidFill>
                <a:srgbClr val="0D0D0D"/>
              </a:solidFill>
              <a:latin typeface="Times New Roman"/>
              <a:ea typeface="Times New Roman"/>
              <a:cs typeface="Times New Roman"/>
              <a:sym typeface="Times New Roman"/>
            </a:endParaRPr>
          </a:p>
          <a:p>
            <a:pPr marL="0" indent="0">
              <a:buNone/>
            </a:pPr>
            <a:endParaRPr lang="en-IN" sz="2000" b="1"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358120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7DF79-DF44-03DF-4015-31D613062E6A}"/>
              </a:ext>
            </a:extLst>
          </p:cNvPr>
          <p:cNvSpPr>
            <a:spLocks noGrp="1"/>
          </p:cNvSpPr>
          <p:nvPr>
            <p:ph type="title"/>
          </p:nvPr>
        </p:nvSpPr>
        <p:spPr/>
        <p:txBody>
          <a:bodyPr/>
          <a:lstStyle/>
          <a:p>
            <a:pPr algn="ctr"/>
            <a:r>
              <a:rPr lang="en-US" sz="3200" b="1" dirty="0">
                <a:latin typeface="Times New Roman" panose="02020603050405020304" pitchFamily="18" charset="0"/>
                <a:cs typeface="Times New Roman" panose="02020603050405020304" pitchFamily="18" charset="0"/>
              </a:rPr>
              <a:t>MODULE 2 DIAGRAM</a:t>
            </a:r>
            <a:endParaRPr lang="en-IN" dirty="0"/>
          </a:p>
        </p:txBody>
      </p:sp>
      <p:pic>
        <p:nvPicPr>
          <p:cNvPr id="5" name="Content Placeholder 4">
            <a:extLst>
              <a:ext uri="{FF2B5EF4-FFF2-40B4-BE49-F238E27FC236}">
                <a16:creationId xmlns:a16="http://schemas.microsoft.com/office/drawing/2014/main" id="{79992FA7-70C5-5705-9CD9-38F5F480D7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9674" y="1978090"/>
            <a:ext cx="6979298" cy="3085241"/>
          </a:xfrm>
        </p:spPr>
      </p:pic>
    </p:spTree>
    <p:extLst>
      <p:ext uri="{BB962C8B-B14F-4D97-AF65-F5344CB8AC3E}">
        <p14:creationId xmlns:p14="http://schemas.microsoft.com/office/powerpoint/2010/main" val="1320269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3E27F-6519-AE4C-73AD-2E9654D10E4D}"/>
              </a:ext>
            </a:extLst>
          </p:cNvPr>
          <p:cNvSpPr>
            <a:spLocks noGrp="1"/>
          </p:cNvSpPr>
          <p:nvPr>
            <p:ph type="title"/>
          </p:nvPr>
        </p:nvSpPr>
        <p:spPr/>
        <p:txBody>
          <a:bodyPr/>
          <a:lstStyle/>
          <a:p>
            <a:pPr algn="ctr"/>
            <a:r>
              <a:rPr lang="en-US" sz="3600" b="1" dirty="0">
                <a:latin typeface="Times New Roman" panose="02020603050405020304" pitchFamily="18" charset="0"/>
                <a:cs typeface="Times New Roman" panose="02020603050405020304" pitchFamily="18" charset="0"/>
              </a:rPr>
              <a:t>MODULE 2 - ALGORITHM</a:t>
            </a:r>
            <a:endParaRPr lang="en-IN" b="1" dirty="0"/>
          </a:p>
        </p:txBody>
      </p:sp>
      <p:sp>
        <p:nvSpPr>
          <p:cNvPr id="3" name="Content Placeholder 2">
            <a:extLst>
              <a:ext uri="{FF2B5EF4-FFF2-40B4-BE49-F238E27FC236}">
                <a16:creationId xmlns:a16="http://schemas.microsoft.com/office/drawing/2014/main" id="{8463BF03-27F6-ED14-B37B-1CC6610048ED}"/>
              </a:ext>
            </a:extLst>
          </p:cNvPr>
          <p:cNvSpPr>
            <a:spLocks noGrp="1"/>
          </p:cNvSpPr>
          <p:nvPr>
            <p:ph idx="1"/>
          </p:nvPr>
        </p:nvSpPr>
        <p:spPr>
          <a:xfrm>
            <a:off x="144624" y="1539551"/>
            <a:ext cx="8854752" cy="5066522"/>
          </a:xfrm>
        </p:spPr>
        <p:txBody>
          <a:bodyPr/>
          <a:lstStyle/>
          <a:p>
            <a:pPr marL="0" indent="0">
              <a:lnSpc>
                <a:spcPct val="150000"/>
              </a:lnSpc>
              <a:buNone/>
            </a:pPr>
            <a:r>
              <a:rPr lang="en-US" sz="2400" b="1" dirty="0">
                <a:latin typeface="Times New Roman" panose="02020603050405020304" pitchFamily="18" charset="0"/>
                <a:cs typeface="Times New Roman" panose="02020603050405020304" pitchFamily="18" charset="0"/>
              </a:rPr>
              <a:t>Step 1 : </a:t>
            </a:r>
            <a:r>
              <a:rPr lang="en-US" sz="2400" dirty="0">
                <a:latin typeface="Times New Roman" panose="02020603050405020304" pitchFamily="18" charset="0"/>
                <a:cs typeface="Times New Roman" panose="02020603050405020304" pitchFamily="18" charset="0"/>
              </a:rPr>
              <a:t>Ensure secure login and identity verification.</a:t>
            </a:r>
          </a:p>
          <a:p>
            <a:pPr marL="0" indent="0">
              <a:lnSpc>
                <a:spcPct val="150000"/>
              </a:lnSpc>
              <a:buNone/>
            </a:pPr>
            <a:r>
              <a:rPr lang="en-US" sz="2400" b="1" dirty="0">
                <a:latin typeface="Times New Roman" panose="02020603050405020304" pitchFamily="18" charset="0"/>
                <a:cs typeface="Times New Roman" panose="02020603050405020304" pitchFamily="18" charset="0"/>
              </a:rPr>
              <a:t>Step 2 : </a:t>
            </a:r>
            <a:r>
              <a:rPr lang="en-US" sz="2400" dirty="0">
                <a:latin typeface="Times New Roman" panose="02020603050405020304" pitchFamily="18" charset="0"/>
                <a:cs typeface="Times New Roman" panose="02020603050405020304" pitchFamily="18" charset="0"/>
              </a:rPr>
              <a:t>Handle creation, signing, and submission of transactions (votes) via MetaMask.</a:t>
            </a:r>
          </a:p>
          <a:p>
            <a:pPr marL="0" indent="0">
              <a:lnSpc>
                <a:spcPct val="150000"/>
              </a:lnSpc>
              <a:buNone/>
            </a:pPr>
            <a:r>
              <a:rPr lang="en-US" sz="2400" b="1" dirty="0">
                <a:latin typeface="Times New Roman" panose="02020603050405020304" pitchFamily="18" charset="0"/>
                <a:cs typeface="Times New Roman" panose="02020603050405020304" pitchFamily="18" charset="0"/>
              </a:rPr>
              <a:t>Step 3 : </a:t>
            </a:r>
            <a:r>
              <a:rPr lang="en-US" sz="2400" dirty="0">
                <a:latin typeface="Times New Roman" panose="02020603050405020304" pitchFamily="18" charset="0"/>
                <a:cs typeface="Times New Roman" panose="02020603050405020304" pitchFamily="18" charset="0"/>
              </a:rPr>
              <a:t>Provide clear and informative messages to users via MetaMask interface.</a:t>
            </a:r>
          </a:p>
          <a:p>
            <a:pPr marL="0" indent="0">
              <a:lnSpc>
                <a:spcPct val="150000"/>
              </a:lnSpc>
              <a:buNone/>
            </a:pPr>
            <a:r>
              <a:rPr lang="en-US" sz="2400" b="1" dirty="0">
                <a:latin typeface="Times New Roman" panose="02020603050405020304" pitchFamily="18" charset="0"/>
                <a:cs typeface="Times New Roman" panose="02020603050405020304" pitchFamily="18" charset="0"/>
              </a:rPr>
              <a:t>Step 4 : </a:t>
            </a:r>
            <a:r>
              <a:rPr lang="en-US" sz="2400" dirty="0">
                <a:latin typeface="Times New Roman" panose="02020603050405020304" pitchFamily="18" charset="0"/>
                <a:cs typeface="Times New Roman" panose="02020603050405020304" pitchFamily="18" charset="0"/>
              </a:rPr>
              <a:t>Ensure only authorized users access the voting system via MetaMask.</a:t>
            </a:r>
          </a:p>
          <a:p>
            <a:pPr marL="0" indent="0">
              <a:lnSpc>
                <a:spcPct val="150000"/>
              </a:lnSpc>
              <a:buNone/>
            </a:pPr>
            <a:r>
              <a:rPr lang="en-US" sz="2400" b="1" dirty="0">
                <a:latin typeface="Times New Roman" panose="02020603050405020304" pitchFamily="18" charset="0"/>
                <a:cs typeface="Times New Roman" panose="02020603050405020304" pitchFamily="18" charset="0"/>
              </a:rPr>
              <a:t>Step 5 : </a:t>
            </a:r>
            <a:r>
              <a:rPr lang="en-US" sz="2400" dirty="0">
                <a:latin typeface="Times New Roman" panose="02020603050405020304" pitchFamily="18" charset="0"/>
                <a:cs typeface="Times New Roman" panose="02020603050405020304" pitchFamily="18" charset="0"/>
              </a:rPr>
              <a:t>Design user-friendly interface within MetaMask for voting.</a:t>
            </a:r>
          </a:p>
        </p:txBody>
      </p:sp>
    </p:spTree>
    <p:extLst>
      <p:ext uri="{BB962C8B-B14F-4D97-AF65-F5344CB8AC3E}">
        <p14:creationId xmlns:p14="http://schemas.microsoft.com/office/powerpoint/2010/main" val="268408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841"/>
            <a:ext cx="8229600" cy="1036320"/>
          </a:xfrm>
        </p:spPr>
        <p:txBody>
          <a:bodyPr>
            <a:normAutofit/>
          </a:bodyPr>
          <a:lstStyle/>
          <a:p>
            <a:pPr algn="ctr"/>
            <a:r>
              <a:rPr lang="en-US" sz="3200" b="1" dirty="0">
                <a:latin typeface="Times New Roman" panose="02020603050405020304" pitchFamily="18" charset="0"/>
                <a:cs typeface="Times New Roman" panose="02020603050405020304" pitchFamily="18" charset="0"/>
              </a:rPr>
              <a:t>OUTLINE</a:t>
            </a:r>
            <a:endParaRPr lang="en-IN" sz="3200"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53060" y="858416"/>
            <a:ext cx="8790940" cy="5999584"/>
          </a:xfrm>
        </p:spPr>
        <p:txBody>
          <a:bodyPr vert="horz" lIns="91440" tIns="45720" rIns="91440" bIns="45720" rtlCol="0" anchor="t">
            <a:noAutofit/>
          </a:bodyPr>
          <a:lstStyle/>
          <a:p>
            <a:pPr>
              <a:buFont typeface="Wingdings" panose="05000000000000000000" charset="0"/>
              <a:buChar char="q"/>
            </a:pPr>
            <a:r>
              <a:rPr lang="en-US" sz="1600" dirty="0">
                <a:latin typeface="Times New Roman" panose="02020603050405020304" pitchFamily="18" charset="0"/>
                <a:cs typeface="Times New Roman" panose="02020603050405020304" pitchFamily="18" charset="0"/>
              </a:rPr>
              <a:t>OBJECTIVE</a:t>
            </a:r>
          </a:p>
          <a:p>
            <a:pPr>
              <a:buFont typeface="Wingdings" panose="05000000000000000000" charset="0"/>
              <a:buChar char="q"/>
            </a:pPr>
            <a:r>
              <a:rPr lang="en-US" sz="1600" dirty="0">
                <a:latin typeface="Times New Roman" panose="02020603050405020304" pitchFamily="18" charset="0"/>
                <a:cs typeface="Times New Roman" panose="02020603050405020304" pitchFamily="18" charset="0"/>
              </a:rPr>
              <a:t>ABSTRACT</a:t>
            </a:r>
          </a:p>
          <a:p>
            <a:pPr>
              <a:buFont typeface="Wingdings" panose="05000000000000000000" charset="0"/>
              <a:buChar char="q"/>
            </a:pPr>
            <a:r>
              <a:rPr lang="en-US" sz="1600" dirty="0">
                <a:latin typeface="Times New Roman" panose="02020603050405020304" pitchFamily="18" charset="0"/>
                <a:cs typeface="Times New Roman" panose="02020603050405020304" pitchFamily="18" charset="0"/>
              </a:rPr>
              <a:t>PROBLEM STATEMENT</a:t>
            </a:r>
          </a:p>
          <a:p>
            <a:pPr>
              <a:buFont typeface="Wingdings" panose="05000000000000000000" charset="0"/>
              <a:buChar char="q"/>
            </a:pPr>
            <a:r>
              <a:rPr lang="en-US" sz="1600" dirty="0">
                <a:latin typeface="Times New Roman" panose="02020603050405020304" pitchFamily="18" charset="0"/>
                <a:cs typeface="Times New Roman" panose="02020603050405020304" pitchFamily="18" charset="0"/>
              </a:rPr>
              <a:t>EXISTING SYSTEM </a:t>
            </a:r>
          </a:p>
          <a:p>
            <a:pPr>
              <a:buFont typeface="Wingdings" panose="05000000000000000000" charset="0"/>
              <a:buChar char="q"/>
            </a:pPr>
            <a:r>
              <a:rPr lang="en-US" sz="1600" dirty="0">
                <a:latin typeface="Times New Roman" panose="02020603050405020304" pitchFamily="18" charset="0"/>
                <a:cs typeface="Times New Roman" panose="02020603050405020304" pitchFamily="18" charset="0"/>
              </a:rPr>
              <a:t>EXISTING SYSTEM ARCHITECTURE</a:t>
            </a:r>
          </a:p>
          <a:p>
            <a:pPr>
              <a:buFont typeface="Wingdings" panose="05000000000000000000" charset="0"/>
              <a:buChar char="q"/>
            </a:pPr>
            <a:r>
              <a:rPr lang="en-US" sz="1600" dirty="0">
                <a:latin typeface="Times New Roman" panose="02020603050405020304" pitchFamily="18" charset="0"/>
                <a:cs typeface="Times New Roman" panose="02020603050405020304" pitchFamily="18" charset="0"/>
              </a:rPr>
              <a:t>EXISTING SYSTEM LIMITATIONS</a:t>
            </a:r>
            <a:endParaRPr lang="en-US" sz="1600" dirty="0">
              <a:latin typeface="Times New Roman" panose="02020603050405020304" pitchFamily="18" charset="0"/>
              <a:cs typeface="Times New Roman" panose="02020603050405020304" pitchFamily="18" charset="0"/>
              <a:sym typeface="+mn-ea"/>
            </a:endParaRPr>
          </a:p>
          <a:p>
            <a:pPr>
              <a:buFont typeface="Wingdings" panose="05000000000000000000" charset="0"/>
              <a:buChar char="q"/>
            </a:pPr>
            <a:r>
              <a:rPr lang="en-US" sz="1600" dirty="0">
                <a:latin typeface="Times New Roman" panose="02020603050405020304" pitchFamily="18" charset="0"/>
                <a:cs typeface="Times New Roman" panose="02020603050405020304" pitchFamily="18" charset="0"/>
                <a:sym typeface="+mn-ea"/>
              </a:rPr>
              <a:t>PROPOSED </a:t>
            </a:r>
            <a:r>
              <a:rPr lang="en-US" sz="1600" dirty="0">
                <a:latin typeface="Times New Roman" panose="02020603050405020304" pitchFamily="18" charset="0"/>
                <a:cs typeface="Times New Roman" panose="02020603050405020304" pitchFamily="18" charset="0"/>
              </a:rPr>
              <a:t>SYSTEM</a:t>
            </a:r>
          </a:p>
          <a:p>
            <a:pPr>
              <a:buFont typeface="Wingdings" panose="05000000000000000000" charset="0"/>
              <a:buChar char="q"/>
            </a:pPr>
            <a:r>
              <a:rPr lang="en-US" sz="1600" dirty="0">
                <a:latin typeface="Times New Roman" panose="02020603050405020304" pitchFamily="18" charset="0"/>
                <a:cs typeface="Times New Roman" panose="02020603050405020304" pitchFamily="18" charset="0"/>
              </a:rPr>
              <a:t>PROPOSED SYSTEM ARCHITECTURE</a:t>
            </a:r>
          </a:p>
          <a:p>
            <a:pPr>
              <a:buFont typeface="Wingdings" panose="05000000000000000000" charset="0"/>
              <a:buChar char="q"/>
            </a:pPr>
            <a:r>
              <a:rPr lang="en-US" sz="1600" dirty="0">
                <a:latin typeface="Times New Roman" panose="02020603050405020304" pitchFamily="18" charset="0"/>
                <a:cs typeface="Times New Roman" panose="02020603050405020304" pitchFamily="18" charset="0"/>
              </a:rPr>
              <a:t>PROPOSED SYSTEM ADVANTAGES</a:t>
            </a:r>
          </a:p>
          <a:p>
            <a:pPr>
              <a:buFont typeface="Wingdings" panose="05000000000000000000" charset="0"/>
              <a:buChar char="q"/>
            </a:pPr>
            <a:r>
              <a:rPr lang="en-US" sz="1600" dirty="0">
                <a:latin typeface="Times New Roman" panose="02020603050405020304" pitchFamily="18" charset="0"/>
                <a:cs typeface="Times New Roman" panose="02020603050405020304" pitchFamily="18" charset="0"/>
              </a:rPr>
              <a:t>CLASS DIAGRAM</a:t>
            </a:r>
          </a:p>
          <a:p>
            <a:pPr>
              <a:buFont typeface="Wingdings" panose="05000000000000000000" charset="0"/>
              <a:buChar char="q"/>
            </a:pPr>
            <a:r>
              <a:rPr lang="en-US" sz="1600" dirty="0">
                <a:latin typeface="Times New Roman" panose="02020603050405020304" pitchFamily="18" charset="0"/>
                <a:cs typeface="Times New Roman" panose="02020603050405020304" pitchFamily="18" charset="0"/>
              </a:rPr>
              <a:t>MODULES</a:t>
            </a:r>
          </a:p>
          <a:p>
            <a:pPr>
              <a:buFont typeface="Wingdings" panose="05000000000000000000" charset="0"/>
              <a:buChar char="q"/>
            </a:pPr>
            <a:r>
              <a:rPr lang="en-US" sz="1600" dirty="0">
                <a:latin typeface="Times New Roman" panose="02020603050405020304" pitchFamily="18" charset="0"/>
                <a:cs typeface="Times New Roman" panose="02020603050405020304" pitchFamily="18" charset="0"/>
              </a:rPr>
              <a:t>SYSTEM REQUIREMENTS</a:t>
            </a:r>
            <a:endParaRPr lang="en-US" sz="800" dirty="0">
              <a:latin typeface="Times New Roman" panose="02020603050405020304" pitchFamily="18" charset="0"/>
              <a:cs typeface="Times New Roman" panose="02020603050405020304" pitchFamily="18" charset="0"/>
            </a:endParaRPr>
          </a:p>
          <a:p>
            <a:pPr>
              <a:buFont typeface="Wingdings" panose="05000000000000000000" charset="0"/>
              <a:buChar char="q"/>
            </a:pPr>
            <a:r>
              <a:rPr lang="en-US" sz="1600" dirty="0">
                <a:latin typeface="Times New Roman" panose="02020603050405020304" pitchFamily="18" charset="0"/>
                <a:cs typeface="Times New Roman" panose="02020603050405020304" pitchFamily="18" charset="0"/>
              </a:rPr>
              <a:t>CONCLUSION </a:t>
            </a:r>
          </a:p>
          <a:p>
            <a:pPr>
              <a:buFont typeface="Wingdings" panose="05000000000000000000" charset="0"/>
              <a:buChar char="q"/>
            </a:pPr>
            <a:r>
              <a:rPr lang="en-US" sz="1600">
                <a:latin typeface="Times New Roman" panose="02020603050405020304" pitchFamily="18" charset="0"/>
                <a:cs typeface="Times New Roman" panose="02020603050405020304" pitchFamily="18" charset="0"/>
              </a:rPr>
              <a:t>FUTURE </a:t>
            </a:r>
            <a:r>
              <a:rPr lang="en-US" sz="1600" dirty="0">
                <a:latin typeface="Times New Roman" panose="02020603050405020304" pitchFamily="18" charset="0"/>
                <a:cs typeface="Times New Roman" panose="02020603050405020304" pitchFamily="18" charset="0"/>
              </a:rPr>
              <a:t>ENHANCEMENT</a:t>
            </a:r>
          </a:p>
          <a:p>
            <a:pPr>
              <a:buFont typeface="Wingdings" panose="05000000000000000000" charset="0"/>
              <a:buChar char="q"/>
            </a:pPr>
            <a:r>
              <a:rPr lang="en-US" sz="1600" dirty="0">
                <a:latin typeface="Times New Roman" panose="02020603050405020304" pitchFamily="18" charset="0"/>
                <a:cs typeface="Times New Roman" panose="02020603050405020304" pitchFamily="18" charset="0"/>
              </a:rPr>
              <a:t>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85786-9DF1-7A33-16DD-7BE921EBB44A}"/>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MODULE 3</a:t>
            </a:r>
            <a:endParaRPr lang="en-IN" dirty="0"/>
          </a:p>
        </p:txBody>
      </p:sp>
      <p:sp>
        <p:nvSpPr>
          <p:cNvPr id="3" name="Content Placeholder 2">
            <a:extLst>
              <a:ext uri="{FF2B5EF4-FFF2-40B4-BE49-F238E27FC236}">
                <a16:creationId xmlns:a16="http://schemas.microsoft.com/office/drawing/2014/main" id="{28FA1365-ECB4-70B4-AF53-12762CD342D0}"/>
              </a:ext>
            </a:extLst>
          </p:cNvPr>
          <p:cNvSpPr>
            <a:spLocks noGrp="1"/>
          </p:cNvSpPr>
          <p:nvPr>
            <p:ph idx="1"/>
          </p:nvPr>
        </p:nvSpPr>
        <p:spPr/>
        <p:txBody>
          <a:bodyPr>
            <a:normAutofit lnSpcReduction="10000"/>
          </a:bodyPr>
          <a:lstStyle/>
          <a:p>
            <a:pPr marL="0" indent="0">
              <a:buNone/>
            </a:pPr>
            <a:r>
              <a:rPr lang="en-IN" sz="3000" b="1" dirty="0">
                <a:solidFill>
                  <a:schemeClr val="dk1"/>
                </a:solidFill>
                <a:latin typeface="Times New Roman"/>
                <a:ea typeface="Times New Roman"/>
                <a:cs typeface="Times New Roman"/>
                <a:sym typeface="Times New Roman"/>
              </a:rPr>
              <a:t>Voter</a:t>
            </a:r>
            <a:endParaRPr lang="en-IN" dirty="0"/>
          </a:p>
          <a:p>
            <a:pPr marL="0" indent="0">
              <a:lnSpc>
                <a:spcPct val="150000"/>
              </a:lnSpc>
              <a:buNone/>
            </a:pPr>
            <a:r>
              <a:rPr lang="en-US" sz="2400" dirty="0">
                <a:solidFill>
                  <a:srgbClr val="0D0D0D"/>
                </a:solidFill>
                <a:highlight>
                  <a:srgbClr val="FFFFFF"/>
                </a:highlight>
                <a:latin typeface="Times New Roman"/>
                <a:ea typeface="Times New Roman"/>
                <a:cs typeface="Times New Roman"/>
                <a:sym typeface="Times New Roman"/>
              </a:rPr>
              <a:t>The user module is the interface for voters in our voting system. It lets them cast votes, see candidate lists and election results securely. It includes authentication for authorized access and user-friendly interfaces for a smooth voting experience. Users play a vital role in the transparent and secure decentralized voting system, with intuitive navigation and real-time updates for engagement and transparency.</a:t>
            </a:r>
            <a:endParaRPr lang="en-US" sz="3200" dirty="0">
              <a:solidFill>
                <a:schemeClr val="dk1"/>
              </a:solidFill>
              <a:latin typeface="Times New Roman"/>
              <a:ea typeface="Times New Roman"/>
              <a:cs typeface="Times New Roman"/>
              <a:sym typeface="Times New Roman"/>
            </a:endParaRPr>
          </a:p>
          <a:p>
            <a:pPr marL="0" indent="0">
              <a:buNone/>
            </a:pPr>
            <a:endParaRPr lang="en-IN" dirty="0"/>
          </a:p>
        </p:txBody>
      </p:sp>
    </p:spTree>
    <p:extLst>
      <p:ext uri="{BB962C8B-B14F-4D97-AF65-F5344CB8AC3E}">
        <p14:creationId xmlns:p14="http://schemas.microsoft.com/office/powerpoint/2010/main" val="4053091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EB4BB-A039-63EA-AB9A-0A4C39351F1D}"/>
              </a:ext>
            </a:extLst>
          </p:cNvPr>
          <p:cNvSpPr>
            <a:spLocks noGrp="1"/>
          </p:cNvSpPr>
          <p:nvPr>
            <p:ph type="title"/>
          </p:nvPr>
        </p:nvSpPr>
        <p:spPr/>
        <p:txBody>
          <a:bodyPr/>
          <a:lstStyle/>
          <a:p>
            <a:pPr algn="ctr"/>
            <a:r>
              <a:rPr lang="en-US" sz="3200" b="1" dirty="0">
                <a:latin typeface="Times New Roman" panose="02020603050405020304" pitchFamily="18" charset="0"/>
                <a:cs typeface="Times New Roman" panose="02020603050405020304" pitchFamily="18" charset="0"/>
              </a:rPr>
              <a:t>MODULE 3 DIAGRAM</a:t>
            </a:r>
            <a:endParaRPr lang="en-IN" dirty="0"/>
          </a:p>
        </p:txBody>
      </p:sp>
      <p:pic>
        <p:nvPicPr>
          <p:cNvPr id="5" name="Content Placeholder 4">
            <a:extLst>
              <a:ext uri="{FF2B5EF4-FFF2-40B4-BE49-F238E27FC236}">
                <a16:creationId xmlns:a16="http://schemas.microsoft.com/office/drawing/2014/main" id="{848FAFA9-824B-E019-0710-B708FC3004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3021" y="1950099"/>
            <a:ext cx="7147248" cy="3303036"/>
          </a:xfrm>
        </p:spPr>
      </p:pic>
    </p:spTree>
    <p:extLst>
      <p:ext uri="{BB962C8B-B14F-4D97-AF65-F5344CB8AC3E}">
        <p14:creationId xmlns:p14="http://schemas.microsoft.com/office/powerpoint/2010/main" val="352135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3E27F-6519-AE4C-73AD-2E9654D10E4D}"/>
              </a:ext>
            </a:extLst>
          </p:cNvPr>
          <p:cNvSpPr>
            <a:spLocks noGrp="1"/>
          </p:cNvSpPr>
          <p:nvPr>
            <p:ph type="title"/>
          </p:nvPr>
        </p:nvSpPr>
        <p:spPr/>
        <p:txBody>
          <a:bodyPr/>
          <a:lstStyle/>
          <a:p>
            <a:pPr algn="ctr"/>
            <a:r>
              <a:rPr lang="en-US" sz="3600" b="1" dirty="0">
                <a:latin typeface="Times New Roman" panose="02020603050405020304" pitchFamily="18" charset="0"/>
                <a:cs typeface="Times New Roman" panose="02020603050405020304" pitchFamily="18" charset="0"/>
              </a:rPr>
              <a:t>MODULE 3 - ALGORITHM</a:t>
            </a:r>
            <a:endParaRPr lang="en-IN" b="1" dirty="0"/>
          </a:p>
        </p:txBody>
      </p:sp>
      <p:sp>
        <p:nvSpPr>
          <p:cNvPr id="3" name="Content Placeholder 2">
            <a:extLst>
              <a:ext uri="{FF2B5EF4-FFF2-40B4-BE49-F238E27FC236}">
                <a16:creationId xmlns:a16="http://schemas.microsoft.com/office/drawing/2014/main" id="{8463BF03-27F6-ED14-B37B-1CC6610048ED}"/>
              </a:ext>
            </a:extLst>
          </p:cNvPr>
          <p:cNvSpPr>
            <a:spLocks noGrp="1"/>
          </p:cNvSpPr>
          <p:nvPr>
            <p:ph idx="1"/>
          </p:nvPr>
        </p:nvSpPr>
        <p:spPr>
          <a:xfrm>
            <a:off x="144624" y="1539551"/>
            <a:ext cx="8854752" cy="5066522"/>
          </a:xfrm>
        </p:spPr>
        <p:txBody>
          <a:bodyPr>
            <a:normAutofit/>
          </a:bodyPr>
          <a:lstStyle/>
          <a:p>
            <a:pPr marL="0" indent="0">
              <a:lnSpc>
                <a:spcPct val="150000"/>
              </a:lnSpc>
              <a:buNone/>
            </a:pPr>
            <a:r>
              <a:rPr lang="en-US" sz="2400" b="1" dirty="0">
                <a:latin typeface="Times New Roman" panose="02020603050405020304" pitchFamily="18" charset="0"/>
                <a:cs typeface="Times New Roman" panose="02020603050405020304" pitchFamily="18" charset="0"/>
              </a:rPr>
              <a:t>Step 1 : </a:t>
            </a:r>
            <a:r>
              <a:rPr lang="en-US" sz="2400" dirty="0">
                <a:latin typeface="Times New Roman" panose="02020603050405020304" pitchFamily="18" charset="0"/>
                <a:cs typeface="Times New Roman" panose="02020603050405020304" pitchFamily="18" charset="0"/>
              </a:rPr>
              <a:t>Validate registrations and ensure only eligible individuals participate.</a:t>
            </a:r>
          </a:p>
          <a:p>
            <a:pPr marL="0" indent="0">
              <a:lnSpc>
                <a:spcPct val="150000"/>
              </a:lnSpc>
              <a:buNone/>
            </a:pPr>
            <a:r>
              <a:rPr lang="en-US" sz="2400" b="1" dirty="0">
                <a:latin typeface="Times New Roman" panose="02020603050405020304" pitchFamily="18" charset="0"/>
                <a:cs typeface="Times New Roman" panose="02020603050405020304" pitchFamily="18" charset="0"/>
              </a:rPr>
              <a:t>Step 2 : </a:t>
            </a:r>
            <a:r>
              <a:rPr lang="en-US" sz="2400" dirty="0">
                <a:latin typeface="Times New Roman" panose="02020603050405020304" pitchFamily="18" charset="0"/>
                <a:cs typeface="Times New Roman" panose="02020603050405020304" pitchFamily="18" charset="0"/>
              </a:rPr>
              <a:t>Authenticate voters accessing the system using various methods.</a:t>
            </a:r>
          </a:p>
          <a:p>
            <a:pPr marL="0" indent="0">
              <a:lnSpc>
                <a:spcPct val="150000"/>
              </a:lnSpc>
              <a:buNone/>
            </a:pPr>
            <a:r>
              <a:rPr lang="en-US" sz="2400" b="1" dirty="0">
                <a:latin typeface="Times New Roman" panose="02020603050405020304" pitchFamily="18" charset="0"/>
                <a:cs typeface="Times New Roman" panose="02020603050405020304" pitchFamily="18" charset="0"/>
              </a:rPr>
              <a:t>Step 3 : </a:t>
            </a:r>
            <a:r>
              <a:rPr lang="en-US" sz="2400" dirty="0">
                <a:latin typeface="Times New Roman" panose="02020603050405020304" pitchFamily="18" charset="0"/>
                <a:cs typeface="Times New Roman" panose="02020603050405020304" pitchFamily="18" charset="0"/>
              </a:rPr>
              <a:t>Verify eligibility before allowing participation in elections.</a:t>
            </a:r>
          </a:p>
          <a:p>
            <a:pPr marL="0" indent="0">
              <a:lnSpc>
                <a:spcPct val="150000"/>
              </a:lnSpc>
              <a:buNone/>
            </a:pPr>
            <a:r>
              <a:rPr lang="en-US" sz="2400" b="1" dirty="0">
                <a:latin typeface="Times New Roman" panose="02020603050405020304" pitchFamily="18" charset="0"/>
                <a:cs typeface="Times New Roman" panose="02020603050405020304" pitchFamily="18" charset="0"/>
              </a:rPr>
              <a:t>Step 4 : </a:t>
            </a:r>
            <a:r>
              <a:rPr lang="en-US" sz="2400" dirty="0">
                <a:latin typeface="Times New Roman" panose="02020603050405020304" pitchFamily="18" charset="0"/>
                <a:cs typeface="Times New Roman" panose="02020603050405020304" pitchFamily="18" charset="0"/>
              </a:rPr>
              <a:t>Protect voter anonymity and prevent unauthorized access to the system.</a:t>
            </a:r>
          </a:p>
        </p:txBody>
      </p:sp>
    </p:spTree>
    <p:extLst>
      <p:ext uri="{BB962C8B-B14F-4D97-AF65-F5344CB8AC3E}">
        <p14:creationId xmlns:p14="http://schemas.microsoft.com/office/powerpoint/2010/main" val="1700924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C234-6568-8068-5710-5DBB878716BF}"/>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MODULE 4</a:t>
            </a:r>
            <a:endParaRPr lang="en-IN" dirty="0"/>
          </a:p>
        </p:txBody>
      </p:sp>
      <p:sp>
        <p:nvSpPr>
          <p:cNvPr id="3" name="Content Placeholder 2">
            <a:extLst>
              <a:ext uri="{FF2B5EF4-FFF2-40B4-BE49-F238E27FC236}">
                <a16:creationId xmlns:a16="http://schemas.microsoft.com/office/drawing/2014/main" id="{F156CA84-F0F0-77E3-7B54-F589101DE416}"/>
              </a:ext>
            </a:extLst>
          </p:cNvPr>
          <p:cNvSpPr>
            <a:spLocks noGrp="1"/>
          </p:cNvSpPr>
          <p:nvPr>
            <p:ph idx="1"/>
          </p:nvPr>
        </p:nvSpPr>
        <p:spPr/>
        <p:txBody>
          <a:bodyPr/>
          <a:lstStyle/>
          <a:p>
            <a:pPr marL="0" indent="0">
              <a:buNone/>
            </a:pPr>
            <a:r>
              <a:rPr lang="en-IN" sz="2400" b="1" dirty="0">
                <a:solidFill>
                  <a:schemeClr val="dk1"/>
                </a:solidFill>
                <a:latin typeface="Times New Roman"/>
                <a:ea typeface="Times New Roman"/>
                <a:cs typeface="Times New Roman"/>
                <a:sym typeface="Times New Roman"/>
              </a:rPr>
              <a:t>Administrator</a:t>
            </a:r>
          </a:p>
          <a:p>
            <a:pPr marL="0" indent="0">
              <a:buNone/>
            </a:pPr>
            <a:endParaRPr lang="en-IN" sz="2000" b="1" dirty="0">
              <a:solidFill>
                <a:schemeClr val="dk1"/>
              </a:solidFill>
              <a:latin typeface="Times New Roman"/>
              <a:ea typeface="Times New Roman"/>
              <a:cs typeface="Times New Roman"/>
              <a:sym typeface="Times New Roman"/>
            </a:endParaRPr>
          </a:p>
          <a:p>
            <a:pPr marL="0" indent="0">
              <a:lnSpc>
                <a:spcPct val="150000"/>
              </a:lnSpc>
              <a:buNone/>
            </a:pPr>
            <a:r>
              <a:rPr lang="en-US" sz="2000" dirty="0">
                <a:solidFill>
                  <a:srgbClr val="0D0D0D"/>
                </a:solidFill>
                <a:highlight>
                  <a:srgbClr val="FFFFFF"/>
                </a:highlight>
                <a:latin typeface="Times New Roman"/>
                <a:ea typeface="Times New Roman"/>
                <a:cs typeface="Times New Roman"/>
                <a:sym typeface="Times New Roman"/>
              </a:rPr>
              <a:t>The admin module manages administrative functions in the voting system. It includes tools for candidate registration, voter authentication, and election monitoring. Features like real-time analytics, audit trails, and role-based access control help administrators make informed decisions and ensure voting process integrity. They can configure parameters, set timelines, and generate detailed reports on voter turnout and outcomes.</a:t>
            </a:r>
            <a:endParaRPr lang="en-US" sz="3600" dirty="0">
              <a:solidFill>
                <a:schemeClr val="dk1"/>
              </a:solidFill>
              <a:latin typeface="Times New Roman"/>
              <a:ea typeface="Times New Roman"/>
              <a:cs typeface="Times New Roman"/>
              <a:sym typeface="Times New Roman"/>
            </a:endParaRPr>
          </a:p>
          <a:p>
            <a:pPr marL="0" indent="0">
              <a:buNone/>
            </a:pPr>
            <a:endParaRPr lang="en-IN" sz="2000" b="1"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054337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F889E-FB35-7590-9892-F563FBCA83C1}"/>
              </a:ext>
            </a:extLst>
          </p:cNvPr>
          <p:cNvSpPr>
            <a:spLocks noGrp="1"/>
          </p:cNvSpPr>
          <p:nvPr>
            <p:ph type="title"/>
          </p:nvPr>
        </p:nvSpPr>
        <p:spPr/>
        <p:txBody>
          <a:bodyPr/>
          <a:lstStyle/>
          <a:p>
            <a:pPr algn="ctr"/>
            <a:r>
              <a:rPr lang="en-US" sz="3200" b="1" dirty="0">
                <a:latin typeface="Times New Roman" panose="02020603050405020304" pitchFamily="18" charset="0"/>
                <a:cs typeface="Times New Roman" panose="02020603050405020304" pitchFamily="18" charset="0"/>
              </a:rPr>
              <a:t>MODULE 4 DIAGRAM</a:t>
            </a:r>
            <a:endParaRPr lang="en-IN" dirty="0"/>
          </a:p>
        </p:txBody>
      </p:sp>
      <p:pic>
        <p:nvPicPr>
          <p:cNvPr id="5" name="Content Placeholder 4">
            <a:extLst>
              <a:ext uri="{FF2B5EF4-FFF2-40B4-BE49-F238E27FC236}">
                <a16:creationId xmlns:a16="http://schemas.microsoft.com/office/drawing/2014/main" id="{1802404C-2E5D-9543-C8C3-F0C7F98AFD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0625" y="1828800"/>
            <a:ext cx="6762750" cy="3582955"/>
          </a:xfrm>
        </p:spPr>
      </p:pic>
    </p:spTree>
    <p:extLst>
      <p:ext uri="{BB962C8B-B14F-4D97-AF65-F5344CB8AC3E}">
        <p14:creationId xmlns:p14="http://schemas.microsoft.com/office/powerpoint/2010/main" val="1414899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3E27F-6519-AE4C-73AD-2E9654D10E4D}"/>
              </a:ext>
            </a:extLst>
          </p:cNvPr>
          <p:cNvSpPr>
            <a:spLocks noGrp="1"/>
          </p:cNvSpPr>
          <p:nvPr>
            <p:ph type="title"/>
          </p:nvPr>
        </p:nvSpPr>
        <p:spPr/>
        <p:txBody>
          <a:bodyPr/>
          <a:lstStyle/>
          <a:p>
            <a:pPr algn="ctr"/>
            <a:r>
              <a:rPr lang="en-US" sz="3600" b="1" dirty="0">
                <a:latin typeface="Times New Roman" panose="02020603050405020304" pitchFamily="18" charset="0"/>
                <a:cs typeface="Times New Roman" panose="02020603050405020304" pitchFamily="18" charset="0"/>
              </a:rPr>
              <a:t>MODULE 4 - ALGORITHM</a:t>
            </a:r>
            <a:endParaRPr lang="en-IN" b="1" dirty="0"/>
          </a:p>
        </p:txBody>
      </p:sp>
      <p:sp>
        <p:nvSpPr>
          <p:cNvPr id="3" name="Content Placeholder 2">
            <a:extLst>
              <a:ext uri="{FF2B5EF4-FFF2-40B4-BE49-F238E27FC236}">
                <a16:creationId xmlns:a16="http://schemas.microsoft.com/office/drawing/2014/main" id="{8463BF03-27F6-ED14-B37B-1CC6610048ED}"/>
              </a:ext>
            </a:extLst>
          </p:cNvPr>
          <p:cNvSpPr>
            <a:spLocks noGrp="1"/>
          </p:cNvSpPr>
          <p:nvPr>
            <p:ph idx="1"/>
          </p:nvPr>
        </p:nvSpPr>
        <p:spPr>
          <a:xfrm>
            <a:off x="144624" y="1539551"/>
            <a:ext cx="8854752" cy="5066522"/>
          </a:xfrm>
        </p:spPr>
        <p:txBody>
          <a:bodyPr>
            <a:normAutofit/>
          </a:bodyPr>
          <a:lstStyle/>
          <a:p>
            <a:pPr marL="0" indent="0">
              <a:lnSpc>
                <a:spcPct val="150000"/>
              </a:lnSpc>
              <a:buNone/>
            </a:pPr>
            <a:r>
              <a:rPr lang="en-US" sz="2400" b="1" dirty="0">
                <a:latin typeface="Times New Roman" panose="02020603050405020304" pitchFamily="18" charset="0"/>
                <a:cs typeface="Times New Roman" panose="02020603050405020304" pitchFamily="18" charset="0"/>
              </a:rPr>
              <a:t>Step 1 : </a:t>
            </a:r>
            <a:r>
              <a:rPr lang="en-US" sz="2400" dirty="0">
                <a:latin typeface="Times New Roman" panose="02020603050405020304" pitchFamily="18" charset="0"/>
                <a:cs typeface="Times New Roman" panose="02020603050405020304" pitchFamily="18" charset="0"/>
              </a:rPr>
              <a:t>Set up parameters such as voting dates, eligible candidates, and ballot formats.</a:t>
            </a:r>
          </a:p>
          <a:p>
            <a:pPr marL="0" indent="0">
              <a:lnSpc>
                <a:spcPct val="150000"/>
              </a:lnSpc>
              <a:buNone/>
            </a:pPr>
            <a:r>
              <a:rPr lang="en-US" sz="2400" b="1" dirty="0">
                <a:latin typeface="Times New Roman" panose="02020603050405020304" pitchFamily="18" charset="0"/>
                <a:cs typeface="Times New Roman" panose="02020603050405020304" pitchFamily="18" charset="0"/>
              </a:rPr>
              <a:t>Step 2 : </a:t>
            </a:r>
            <a:r>
              <a:rPr lang="en-US" sz="2400" dirty="0">
                <a:latin typeface="Times New Roman" panose="02020603050405020304" pitchFamily="18" charset="0"/>
                <a:cs typeface="Times New Roman" panose="02020603050405020304" pitchFamily="18" charset="0"/>
              </a:rPr>
              <a:t>Process registration applications and ensure accuracy of voter rolls.</a:t>
            </a:r>
          </a:p>
          <a:p>
            <a:pPr marL="0" indent="0">
              <a:lnSpc>
                <a:spcPct val="150000"/>
              </a:lnSpc>
              <a:buNone/>
            </a:pPr>
            <a:r>
              <a:rPr lang="en-US" sz="2400" b="1" dirty="0">
                <a:latin typeface="Times New Roman" panose="02020603050405020304" pitchFamily="18" charset="0"/>
                <a:cs typeface="Times New Roman" panose="02020603050405020304" pitchFamily="18" charset="0"/>
              </a:rPr>
              <a:t>Step 3 : </a:t>
            </a:r>
            <a:r>
              <a:rPr lang="en-US" sz="2400" dirty="0">
                <a:latin typeface="Times New Roman" panose="02020603050405020304" pitchFamily="18" charset="0"/>
                <a:cs typeface="Times New Roman" panose="02020603050405020304" pitchFamily="18" charset="0"/>
              </a:rPr>
              <a:t>Manage candidate registration, verification, and campaign activities.</a:t>
            </a:r>
          </a:p>
          <a:p>
            <a:pPr marL="0" indent="0">
              <a:lnSpc>
                <a:spcPct val="150000"/>
              </a:lnSpc>
              <a:buNone/>
            </a:pPr>
            <a:r>
              <a:rPr lang="en-US" sz="2400" b="1" dirty="0">
                <a:latin typeface="Times New Roman" panose="02020603050405020304" pitchFamily="18" charset="0"/>
                <a:cs typeface="Times New Roman" panose="02020603050405020304" pitchFamily="18" charset="0"/>
              </a:rPr>
              <a:t>Step 4 : </a:t>
            </a:r>
            <a:r>
              <a:rPr lang="en-US" sz="2400" dirty="0">
                <a:latin typeface="Times New Roman" panose="02020603050405020304" pitchFamily="18" charset="0"/>
                <a:cs typeface="Times New Roman" panose="02020603050405020304" pitchFamily="18" charset="0"/>
              </a:rPr>
              <a:t>Analyze election data and evaluate effectiveness of procedures.</a:t>
            </a:r>
          </a:p>
        </p:txBody>
      </p:sp>
    </p:spTree>
    <p:extLst>
      <p:ext uri="{BB962C8B-B14F-4D97-AF65-F5344CB8AC3E}">
        <p14:creationId xmlns:p14="http://schemas.microsoft.com/office/powerpoint/2010/main" val="3373555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D6F6F-A7C1-7E31-A321-978D9514E39C}"/>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MODULE 5</a:t>
            </a:r>
            <a:endParaRPr lang="en-IN" dirty="0"/>
          </a:p>
        </p:txBody>
      </p:sp>
      <p:sp>
        <p:nvSpPr>
          <p:cNvPr id="3" name="Content Placeholder 2">
            <a:extLst>
              <a:ext uri="{FF2B5EF4-FFF2-40B4-BE49-F238E27FC236}">
                <a16:creationId xmlns:a16="http://schemas.microsoft.com/office/drawing/2014/main" id="{3CDC6DB3-D05B-E0FE-BA74-DCE27ECE33B6}"/>
              </a:ext>
            </a:extLst>
          </p:cNvPr>
          <p:cNvSpPr>
            <a:spLocks noGrp="1"/>
          </p:cNvSpPr>
          <p:nvPr>
            <p:ph idx="1"/>
          </p:nvPr>
        </p:nvSpPr>
        <p:spPr/>
        <p:txBody>
          <a:bodyPr>
            <a:normAutofit fontScale="92500"/>
          </a:bodyPr>
          <a:lstStyle/>
          <a:p>
            <a:pPr marL="0" indent="0">
              <a:buNone/>
            </a:pPr>
            <a:r>
              <a:rPr lang="en-IN" sz="2400" b="1" dirty="0">
                <a:solidFill>
                  <a:schemeClr val="dk1"/>
                </a:solidFill>
                <a:latin typeface="Times New Roman"/>
                <a:ea typeface="Times New Roman"/>
                <a:cs typeface="Times New Roman"/>
                <a:sym typeface="Times New Roman"/>
              </a:rPr>
              <a:t>Email OTP Dispatcher(</a:t>
            </a:r>
            <a:r>
              <a:rPr lang="en-IN" sz="2400" b="1" dirty="0" err="1">
                <a:solidFill>
                  <a:schemeClr val="dk1"/>
                </a:solidFill>
                <a:latin typeface="Times New Roman"/>
                <a:ea typeface="Times New Roman"/>
                <a:cs typeface="Times New Roman"/>
                <a:sym typeface="Times New Roman"/>
              </a:rPr>
              <a:t>Nodemailer</a:t>
            </a:r>
            <a:r>
              <a:rPr lang="en-IN" sz="2400" b="1" dirty="0">
                <a:solidFill>
                  <a:schemeClr val="dk1"/>
                </a:solidFill>
                <a:latin typeface="Times New Roman"/>
                <a:ea typeface="Times New Roman"/>
                <a:cs typeface="Times New Roman"/>
                <a:sym typeface="Times New Roman"/>
              </a:rPr>
              <a:t>)</a:t>
            </a:r>
          </a:p>
          <a:p>
            <a:pPr marL="0" indent="0">
              <a:buNone/>
            </a:pPr>
            <a:endParaRPr lang="en-IN" sz="2400" b="1" dirty="0">
              <a:solidFill>
                <a:schemeClr val="dk1"/>
              </a:solidFill>
              <a:latin typeface="Times New Roman"/>
              <a:ea typeface="Times New Roman"/>
              <a:cs typeface="Times New Roman"/>
              <a:sym typeface="Times New Roman"/>
            </a:endParaRPr>
          </a:p>
          <a:p>
            <a:pPr marL="0" indent="0">
              <a:lnSpc>
                <a:spcPct val="150000"/>
              </a:lnSpc>
              <a:buNone/>
            </a:pPr>
            <a:r>
              <a:rPr lang="en-US" sz="2200" dirty="0" err="1">
                <a:solidFill>
                  <a:srgbClr val="0D0D0D"/>
                </a:solidFill>
                <a:highlight>
                  <a:srgbClr val="FFFFFF"/>
                </a:highlight>
                <a:latin typeface="Times New Roman"/>
                <a:ea typeface="Times New Roman"/>
                <a:cs typeface="Times New Roman"/>
                <a:sym typeface="Times New Roman"/>
              </a:rPr>
              <a:t>Nodemailer</a:t>
            </a:r>
            <a:r>
              <a:rPr lang="en-US" sz="2200" dirty="0">
                <a:solidFill>
                  <a:srgbClr val="0D0D0D"/>
                </a:solidFill>
                <a:highlight>
                  <a:srgbClr val="FFFFFF"/>
                </a:highlight>
                <a:latin typeface="Times New Roman"/>
                <a:ea typeface="Times New Roman"/>
                <a:cs typeface="Times New Roman"/>
                <a:sym typeface="Times New Roman"/>
              </a:rPr>
              <a:t> sends secure emails for account verification, password reset, and notifications in the decentralized voting system. It integrates with user authentication, generating unique OTPs or verification links for secure identity authentication. </a:t>
            </a:r>
            <a:r>
              <a:rPr lang="en-US" sz="2200" dirty="0" err="1">
                <a:solidFill>
                  <a:srgbClr val="0D0D0D"/>
                </a:solidFill>
                <a:highlight>
                  <a:srgbClr val="FFFFFF"/>
                </a:highlight>
                <a:latin typeface="Times New Roman"/>
                <a:ea typeface="Times New Roman"/>
                <a:cs typeface="Times New Roman"/>
                <a:sym typeface="Times New Roman"/>
              </a:rPr>
              <a:t>Nodemailer</a:t>
            </a:r>
            <a:r>
              <a:rPr lang="en-US" sz="2200" dirty="0">
                <a:solidFill>
                  <a:srgbClr val="0D0D0D"/>
                </a:solidFill>
                <a:highlight>
                  <a:srgbClr val="FFFFFF"/>
                </a:highlight>
                <a:latin typeface="Times New Roman"/>
                <a:ea typeface="Times New Roman"/>
                <a:cs typeface="Times New Roman"/>
                <a:sym typeface="Times New Roman"/>
              </a:rPr>
              <a:t> supports customizable email templates, branding, and localization for personalized messages. It also offers robust error handling, delivery tracking, and SMTP server configuration for reliable email delivery.</a:t>
            </a:r>
            <a:endParaRPr lang="en-US" sz="2200" dirty="0">
              <a:solidFill>
                <a:schemeClr val="dk1"/>
              </a:solidFill>
              <a:latin typeface="Times New Roman"/>
              <a:ea typeface="Times New Roman"/>
              <a:cs typeface="Times New Roman"/>
              <a:sym typeface="Times New Roman"/>
            </a:endParaRPr>
          </a:p>
          <a:p>
            <a:pPr marL="0" indent="0">
              <a:buNone/>
            </a:pPr>
            <a:endParaRPr lang="en-IN" sz="2400" b="1" dirty="0">
              <a:solidFill>
                <a:schemeClr val="dk1"/>
              </a:solidFill>
              <a:latin typeface="Times New Roman"/>
              <a:ea typeface="Times New Roman"/>
              <a:cs typeface="Times New Roman"/>
              <a:sym typeface="Times New Roman"/>
            </a:endParaRPr>
          </a:p>
          <a:p>
            <a:pPr marL="0" indent="0">
              <a:buNone/>
            </a:pPr>
            <a:endParaRPr lang="en-IN" dirty="0"/>
          </a:p>
        </p:txBody>
      </p:sp>
    </p:spTree>
    <p:extLst>
      <p:ext uri="{BB962C8B-B14F-4D97-AF65-F5344CB8AC3E}">
        <p14:creationId xmlns:p14="http://schemas.microsoft.com/office/powerpoint/2010/main" val="355707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8D437-4A4D-1338-C9D6-1B8A2D9044DA}"/>
              </a:ext>
            </a:extLst>
          </p:cNvPr>
          <p:cNvSpPr>
            <a:spLocks noGrp="1"/>
          </p:cNvSpPr>
          <p:nvPr>
            <p:ph type="title"/>
          </p:nvPr>
        </p:nvSpPr>
        <p:spPr/>
        <p:txBody>
          <a:bodyPr/>
          <a:lstStyle/>
          <a:p>
            <a:pPr algn="ctr"/>
            <a:r>
              <a:rPr lang="en-US" sz="3200" b="1" dirty="0">
                <a:latin typeface="Times New Roman" panose="02020603050405020304" pitchFamily="18" charset="0"/>
                <a:cs typeface="Times New Roman" panose="02020603050405020304" pitchFamily="18" charset="0"/>
              </a:rPr>
              <a:t>MODULE 5 DIAGRAM</a:t>
            </a:r>
            <a:endParaRPr lang="en-IN" dirty="0"/>
          </a:p>
        </p:txBody>
      </p:sp>
      <p:pic>
        <p:nvPicPr>
          <p:cNvPr id="5" name="Content Placeholder 4">
            <a:extLst>
              <a:ext uri="{FF2B5EF4-FFF2-40B4-BE49-F238E27FC236}">
                <a16:creationId xmlns:a16="http://schemas.microsoft.com/office/drawing/2014/main" id="{60299ECD-28AF-A4D8-9499-1EA774D586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0625" y="1884784"/>
            <a:ext cx="6762750" cy="3508310"/>
          </a:xfrm>
        </p:spPr>
      </p:pic>
    </p:spTree>
    <p:extLst>
      <p:ext uri="{BB962C8B-B14F-4D97-AF65-F5344CB8AC3E}">
        <p14:creationId xmlns:p14="http://schemas.microsoft.com/office/powerpoint/2010/main" val="9719034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3E27F-6519-AE4C-73AD-2E9654D10E4D}"/>
              </a:ext>
            </a:extLst>
          </p:cNvPr>
          <p:cNvSpPr>
            <a:spLocks noGrp="1"/>
          </p:cNvSpPr>
          <p:nvPr>
            <p:ph type="title"/>
          </p:nvPr>
        </p:nvSpPr>
        <p:spPr/>
        <p:txBody>
          <a:bodyPr/>
          <a:lstStyle/>
          <a:p>
            <a:pPr algn="ctr"/>
            <a:r>
              <a:rPr lang="en-US" sz="3600" b="1" dirty="0">
                <a:latin typeface="Times New Roman" panose="02020603050405020304" pitchFamily="18" charset="0"/>
                <a:cs typeface="Times New Roman" panose="02020603050405020304" pitchFamily="18" charset="0"/>
              </a:rPr>
              <a:t>MODULE 5 - ALGORITHM</a:t>
            </a:r>
            <a:endParaRPr lang="en-IN" b="1" dirty="0"/>
          </a:p>
        </p:txBody>
      </p:sp>
      <p:sp>
        <p:nvSpPr>
          <p:cNvPr id="3" name="Content Placeholder 2">
            <a:extLst>
              <a:ext uri="{FF2B5EF4-FFF2-40B4-BE49-F238E27FC236}">
                <a16:creationId xmlns:a16="http://schemas.microsoft.com/office/drawing/2014/main" id="{8463BF03-27F6-ED14-B37B-1CC6610048ED}"/>
              </a:ext>
            </a:extLst>
          </p:cNvPr>
          <p:cNvSpPr>
            <a:spLocks noGrp="1"/>
          </p:cNvSpPr>
          <p:nvPr>
            <p:ph idx="1"/>
          </p:nvPr>
        </p:nvSpPr>
        <p:spPr>
          <a:xfrm>
            <a:off x="144624" y="1539551"/>
            <a:ext cx="8854752" cy="5066522"/>
          </a:xfrm>
        </p:spPr>
        <p:txBody>
          <a:bodyPr>
            <a:normAutofit/>
          </a:bodyPr>
          <a:lstStyle/>
          <a:p>
            <a:pPr marL="0" indent="0">
              <a:lnSpc>
                <a:spcPct val="150000"/>
              </a:lnSpc>
              <a:buNone/>
            </a:pPr>
            <a:r>
              <a:rPr lang="en-US" sz="2400" b="1" dirty="0">
                <a:latin typeface="Times New Roman" panose="02020603050405020304" pitchFamily="18" charset="0"/>
                <a:cs typeface="Times New Roman" panose="02020603050405020304" pitchFamily="18" charset="0"/>
              </a:rPr>
              <a:t>Step 1 : </a:t>
            </a:r>
            <a:r>
              <a:rPr lang="en-US" sz="2400" dirty="0">
                <a:latin typeface="Times New Roman" panose="02020603050405020304" pitchFamily="18" charset="0"/>
                <a:cs typeface="Times New Roman" panose="02020603050405020304" pitchFamily="18" charset="0"/>
              </a:rPr>
              <a:t>Generate unique, securely generated OTPs with limited validity periods.</a:t>
            </a:r>
          </a:p>
          <a:p>
            <a:pPr marL="0" indent="0">
              <a:lnSpc>
                <a:spcPct val="150000"/>
              </a:lnSpc>
              <a:buNone/>
            </a:pPr>
            <a:r>
              <a:rPr lang="en-US" sz="2400" b="1" dirty="0">
                <a:latin typeface="Times New Roman" panose="02020603050405020304" pitchFamily="18" charset="0"/>
                <a:cs typeface="Times New Roman" panose="02020603050405020304" pitchFamily="18" charset="0"/>
              </a:rPr>
              <a:t>Step 2 : </a:t>
            </a:r>
            <a:r>
              <a:rPr lang="en-US" sz="2400" dirty="0">
                <a:latin typeface="Times New Roman" panose="02020603050405020304" pitchFamily="18" charset="0"/>
                <a:cs typeface="Times New Roman" panose="02020603050405020304" pitchFamily="18" charset="0"/>
              </a:rPr>
              <a:t>Compose and send emails containing OTPs to users' email addresses.</a:t>
            </a:r>
          </a:p>
          <a:p>
            <a:pPr marL="0" indent="0">
              <a:lnSpc>
                <a:spcPct val="150000"/>
              </a:lnSpc>
              <a:buNone/>
            </a:pPr>
            <a:r>
              <a:rPr lang="en-US" sz="2400" b="1" dirty="0">
                <a:latin typeface="Times New Roman" panose="02020603050405020304" pitchFamily="18" charset="0"/>
                <a:cs typeface="Times New Roman" panose="02020603050405020304" pitchFamily="18" charset="0"/>
              </a:rPr>
              <a:t>Step 3 : </a:t>
            </a:r>
            <a:r>
              <a:rPr lang="en-US" sz="2400" dirty="0">
                <a:latin typeface="Times New Roman" panose="02020603050405020304" pitchFamily="18" charset="0"/>
                <a:cs typeface="Times New Roman" panose="02020603050405020304" pitchFamily="18" charset="0"/>
              </a:rPr>
              <a:t>Validate OTPs against those generated and sent to users.</a:t>
            </a:r>
          </a:p>
          <a:p>
            <a:pPr marL="0" indent="0">
              <a:lnSpc>
                <a:spcPct val="150000"/>
              </a:lnSpc>
              <a:buNone/>
            </a:pPr>
            <a:r>
              <a:rPr lang="en-US" sz="2400" b="1" dirty="0">
                <a:latin typeface="Times New Roman" panose="02020603050405020304" pitchFamily="18" charset="0"/>
                <a:cs typeface="Times New Roman" panose="02020603050405020304" pitchFamily="18" charset="0"/>
              </a:rPr>
              <a:t>Step 4 : </a:t>
            </a:r>
            <a:r>
              <a:rPr lang="en-US" sz="2400" dirty="0">
                <a:latin typeface="Times New Roman" panose="02020603050405020304" pitchFamily="18" charset="0"/>
                <a:cs typeface="Times New Roman" panose="02020603050405020304" pitchFamily="18" charset="0"/>
              </a:rPr>
              <a:t>Protect users' email addresses and data privacy.</a:t>
            </a:r>
          </a:p>
          <a:p>
            <a:pPr marL="0" indent="0">
              <a:lnSpc>
                <a:spcPct val="150000"/>
              </a:lnSpc>
              <a:buNone/>
            </a:pPr>
            <a:r>
              <a:rPr lang="en-US" sz="2400" b="1" dirty="0">
                <a:latin typeface="Times New Roman" panose="02020603050405020304" pitchFamily="18" charset="0"/>
                <a:cs typeface="Times New Roman" panose="02020603050405020304" pitchFamily="18" charset="0"/>
              </a:rPr>
              <a:t>Step 5 : </a:t>
            </a:r>
            <a:r>
              <a:rPr lang="en-US" sz="2400" dirty="0">
                <a:latin typeface="Times New Roman" panose="02020603050405020304" pitchFamily="18" charset="0"/>
                <a:cs typeface="Times New Roman" panose="02020603050405020304" pitchFamily="18" charset="0"/>
              </a:rPr>
              <a:t>Ensure scalability to handle large numbers of users during peak voting periods.</a:t>
            </a:r>
          </a:p>
        </p:txBody>
      </p:sp>
    </p:spTree>
    <p:extLst>
      <p:ext uri="{BB962C8B-B14F-4D97-AF65-F5344CB8AC3E}">
        <p14:creationId xmlns:p14="http://schemas.microsoft.com/office/powerpoint/2010/main" val="1296591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68FF-1C81-2291-163E-F52B63EFF538}"/>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MODULE 6</a:t>
            </a:r>
            <a:endParaRPr lang="en-IN" dirty="0"/>
          </a:p>
        </p:txBody>
      </p:sp>
      <p:sp>
        <p:nvSpPr>
          <p:cNvPr id="3" name="Content Placeholder 2">
            <a:extLst>
              <a:ext uri="{FF2B5EF4-FFF2-40B4-BE49-F238E27FC236}">
                <a16:creationId xmlns:a16="http://schemas.microsoft.com/office/drawing/2014/main" id="{C06CE855-2776-1E70-AD10-F53984DF740B}"/>
              </a:ext>
            </a:extLst>
          </p:cNvPr>
          <p:cNvSpPr>
            <a:spLocks noGrp="1"/>
          </p:cNvSpPr>
          <p:nvPr>
            <p:ph idx="1"/>
          </p:nvPr>
        </p:nvSpPr>
        <p:spPr/>
        <p:txBody>
          <a:bodyPr/>
          <a:lstStyle/>
          <a:p>
            <a:pPr marL="0" indent="0">
              <a:buNone/>
            </a:pPr>
            <a:r>
              <a:rPr lang="en-US" sz="2400" b="1" dirty="0">
                <a:solidFill>
                  <a:schemeClr val="dk1"/>
                </a:solidFill>
                <a:latin typeface="Times New Roman"/>
                <a:ea typeface="Times New Roman"/>
                <a:cs typeface="Times New Roman"/>
                <a:sym typeface="Times New Roman"/>
              </a:rPr>
              <a:t>Front-end Development (HTML, CSS, JavaScript)</a:t>
            </a:r>
          </a:p>
          <a:p>
            <a:pPr marL="0" indent="0">
              <a:buNone/>
            </a:pPr>
            <a:endParaRPr lang="en-IN" dirty="0"/>
          </a:p>
          <a:p>
            <a:pPr marL="0" indent="0">
              <a:lnSpc>
                <a:spcPct val="150000"/>
              </a:lnSpc>
              <a:buNone/>
            </a:pPr>
            <a:r>
              <a:rPr lang="en-US" sz="2400" dirty="0">
                <a:solidFill>
                  <a:srgbClr val="0D0D0D"/>
                </a:solidFill>
                <a:highlight>
                  <a:srgbClr val="FFFFFF"/>
                </a:highlight>
                <a:latin typeface="Times New Roman"/>
                <a:ea typeface="Times New Roman"/>
                <a:cs typeface="Times New Roman"/>
                <a:sym typeface="Times New Roman"/>
              </a:rPr>
              <a:t>The frontend of the decentralized voting system uses HTML for structure, CSS for styling and animations, and JavaScript for interactivity. It prioritizes accessibility, mobile responsiveness, and cross-browser compatibility for a seamless user experience across devices and platforms.</a:t>
            </a:r>
            <a:endParaRPr lang="en-US" sz="4000" dirty="0">
              <a:solidFill>
                <a:schemeClr val="dk1"/>
              </a:solidFill>
              <a:latin typeface="Times New Roman"/>
              <a:ea typeface="Times New Roman"/>
              <a:cs typeface="Times New Roman"/>
              <a:sym typeface="Times New Roman"/>
            </a:endParaRPr>
          </a:p>
          <a:p>
            <a:pPr marL="0" indent="0">
              <a:buNone/>
            </a:pPr>
            <a:endParaRPr lang="en-IN" dirty="0"/>
          </a:p>
        </p:txBody>
      </p:sp>
    </p:spTree>
    <p:extLst>
      <p:ext uri="{BB962C8B-B14F-4D97-AF65-F5344CB8AC3E}">
        <p14:creationId xmlns:p14="http://schemas.microsoft.com/office/powerpoint/2010/main" val="1575129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D115D-3446-8623-186A-81FF53E13358}"/>
              </a:ext>
            </a:extLst>
          </p:cNvPr>
          <p:cNvSpPr>
            <a:spLocks noGrp="1"/>
          </p:cNvSpPr>
          <p:nvPr>
            <p:ph type="title"/>
          </p:nvPr>
        </p:nvSpPr>
        <p:spPr/>
        <p:txBody>
          <a:bodyPr/>
          <a:lstStyle/>
          <a:p>
            <a:pPr algn="ctr"/>
            <a:r>
              <a:rPr lang="en-US" sz="3600" b="1" dirty="0">
                <a:latin typeface="Times New Roman"/>
                <a:ea typeface="Times New Roman"/>
                <a:cs typeface="Times New Roman"/>
                <a:sym typeface="Times New Roman"/>
              </a:rPr>
              <a:t>OBJECTIVE </a:t>
            </a:r>
            <a:endParaRPr lang="en-IN" dirty="0"/>
          </a:p>
        </p:txBody>
      </p:sp>
      <p:sp>
        <p:nvSpPr>
          <p:cNvPr id="3" name="Content Placeholder 2">
            <a:extLst>
              <a:ext uri="{FF2B5EF4-FFF2-40B4-BE49-F238E27FC236}">
                <a16:creationId xmlns:a16="http://schemas.microsoft.com/office/drawing/2014/main" id="{EAC72CE6-12E1-DCE1-AB4C-1BBEB088C324}"/>
              </a:ext>
            </a:extLst>
          </p:cNvPr>
          <p:cNvSpPr>
            <a:spLocks noGrp="1"/>
          </p:cNvSpPr>
          <p:nvPr>
            <p:ph idx="1"/>
          </p:nvPr>
        </p:nvSpPr>
        <p:spPr>
          <a:xfrm>
            <a:off x="628650" y="1390261"/>
            <a:ext cx="7886700" cy="4786702"/>
          </a:xfrm>
        </p:spPr>
        <p:txBody>
          <a:bodyPr>
            <a:normAutofit fontScale="92500" lnSpcReduction="20000"/>
          </a:bodyPr>
          <a:lstStyle/>
          <a:p>
            <a:pPr algn="just">
              <a:lnSpc>
                <a:spcPct val="150000"/>
              </a:lnSpc>
            </a:pPr>
            <a:r>
              <a:rPr lang="en-US" dirty="0"/>
              <a:t>The objective of this work-in-progress paper is to explore the feasibility and effectiveness of implementing a secure and transparent electronic voting system using blockchain technology. </a:t>
            </a:r>
          </a:p>
          <a:p>
            <a:pPr algn="just">
              <a:lnSpc>
                <a:spcPct val="150000"/>
              </a:lnSpc>
            </a:pPr>
            <a:r>
              <a:rPr lang="en-US" dirty="0"/>
              <a:t>The paper aims to address the shortcomings of existing voting systems by proposing a novel electronic voting system based on blockchain. It evaluates popular blockchain frameworks to determine their suitability for constructing a blockchain-based e-voting system.</a:t>
            </a:r>
          </a:p>
          <a:p>
            <a:pPr algn="just">
              <a:lnSpc>
                <a:spcPct val="150000"/>
              </a:lnSpc>
            </a:pPr>
            <a:r>
              <a:rPr lang="en-US" dirty="0"/>
              <a:t>Additionally, the paper seeks to demonstrate the potential of distributed ledger technologies through a case study focused on the electoral process. Ultimately, the objective is to improve the security, transparency, and cost-effectiveness of hosting nationwide elections by leveraging blockchain as a service.</a:t>
            </a:r>
          </a:p>
        </p:txBody>
      </p:sp>
    </p:spTree>
    <p:extLst>
      <p:ext uri="{BB962C8B-B14F-4D97-AF65-F5344CB8AC3E}">
        <p14:creationId xmlns:p14="http://schemas.microsoft.com/office/powerpoint/2010/main" val="853995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31941-6392-F671-0040-5B8051BEC188}"/>
              </a:ext>
            </a:extLst>
          </p:cNvPr>
          <p:cNvSpPr>
            <a:spLocks noGrp="1"/>
          </p:cNvSpPr>
          <p:nvPr>
            <p:ph type="title"/>
          </p:nvPr>
        </p:nvSpPr>
        <p:spPr/>
        <p:txBody>
          <a:bodyPr/>
          <a:lstStyle/>
          <a:p>
            <a:pPr algn="ctr"/>
            <a:r>
              <a:rPr lang="en-US" sz="3200" b="1" dirty="0">
                <a:latin typeface="Times New Roman" panose="02020603050405020304" pitchFamily="18" charset="0"/>
                <a:cs typeface="Times New Roman" panose="02020603050405020304" pitchFamily="18" charset="0"/>
              </a:rPr>
              <a:t>MODULE 6 DIAGRAM</a:t>
            </a:r>
            <a:endParaRPr lang="en-IN" dirty="0"/>
          </a:p>
        </p:txBody>
      </p:sp>
      <p:pic>
        <p:nvPicPr>
          <p:cNvPr id="5" name="Content Placeholder 4">
            <a:extLst>
              <a:ext uri="{FF2B5EF4-FFF2-40B4-BE49-F238E27FC236}">
                <a16:creationId xmlns:a16="http://schemas.microsoft.com/office/drawing/2014/main" id="{423FA871-04BF-6300-E5EE-30EEA6C7F3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0302" y="1772816"/>
            <a:ext cx="6615404" cy="3564294"/>
          </a:xfrm>
        </p:spPr>
      </p:pic>
    </p:spTree>
    <p:extLst>
      <p:ext uri="{BB962C8B-B14F-4D97-AF65-F5344CB8AC3E}">
        <p14:creationId xmlns:p14="http://schemas.microsoft.com/office/powerpoint/2010/main" val="15243247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3E27F-6519-AE4C-73AD-2E9654D10E4D}"/>
              </a:ext>
            </a:extLst>
          </p:cNvPr>
          <p:cNvSpPr>
            <a:spLocks noGrp="1"/>
          </p:cNvSpPr>
          <p:nvPr>
            <p:ph type="title"/>
          </p:nvPr>
        </p:nvSpPr>
        <p:spPr/>
        <p:txBody>
          <a:bodyPr/>
          <a:lstStyle/>
          <a:p>
            <a:pPr algn="ctr"/>
            <a:r>
              <a:rPr lang="en-US" sz="3600" b="1" dirty="0">
                <a:latin typeface="Times New Roman" panose="02020603050405020304" pitchFamily="18" charset="0"/>
                <a:cs typeface="Times New Roman" panose="02020603050405020304" pitchFamily="18" charset="0"/>
              </a:rPr>
              <a:t>MODULE 6 - ALGORITHM</a:t>
            </a:r>
            <a:endParaRPr lang="en-IN" b="1" dirty="0"/>
          </a:p>
        </p:txBody>
      </p:sp>
      <p:sp>
        <p:nvSpPr>
          <p:cNvPr id="3" name="Content Placeholder 2">
            <a:extLst>
              <a:ext uri="{FF2B5EF4-FFF2-40B4-BE49-F238E27FC236}">
                <a16:creationId xmlns:a16="http://schemas.microsoft.com/office/drawing/2014/main" id="{8463BF03-27F6-ED14-B37B-1CC6610048ED}"/>
              </a:ext>
            </a:extLst>
          </p:cNvPr>
          <p:cNvSpPr>
            <a:spLocks noGrp="1"/>
          </p:cNvSpPr>
          <p:nvPr>
            <p:ph idx="1"/>
          </p:nvPr>
        </p:nvSpPr>
        <p:spPr>
          <a:xfrm>
            <a:off x="144624" y="1539551"/>
            <a:ext cx="8854752" cy="5066522"/>
          </a:xfrm>
        </p:spPr>
        <p:txBody>
          <a:bodyPr>
            <a:normAutofit/>
          </a:bodyPr>
          <a:lstStyle/>
          <a:p>
            <a:pPr marL="0" indent="0">
              <a:lnSpc>
                <a:spcPct val="150000"/>
              </a:lnSpc>
              <a:buNone/>
            </a:pPr>
            <a:r>
              <a:rPr lang="en-US" sz="2400" b="1" dirty="0">
                <a:latin typeface="Times New Roman" panose="02020603050405020304" pitchFamily="18" charset="0"/>
                <a:cs typeface="Times New Roman" panose="02020603050405020304" pitchFamily="18" charset="0"/>
              </a:rPr>
              <a:t>Step 1 : </a:t>
            </a:r>
            <a:r>
              <a:rPr lang="en-US" sz="2400" dirty="0">
                <a:latin typeface="Times New Roman" panose="02020603050405020304" pitchFamily="18" charset="0"/>
                <a:cs typeface="Times New Roman" panose="02020603050405020304" pitchFamily="18" charset="0"/>
              </a:rPr>
              <a:t>Implement responsive design techniques for accessibility across devices.</a:t>
            </a:r>
          </a:p>
          <a:p>
            <a:pPr marL="0" indent="0">
              <a:lnSpc>
                <a:spcPct val="150000"/>
              </a:lnSpc>
              <a:buNone/>
            </a:pPr>
            <a:r>
              <a:rPr lang="en-US" sz="2400" b="1" dirty="0">
                <a:latin typeface="Times New Roman" panose="02020603050405020304" pitchFamily="18" charset="0"/>
                <a:cs typeface="Times New Roman" panose="02020603050405020304" pitchFamily="18" charset="0"/>
              </a:rPr>
              <a:t>Step 2 : </a:t>
            </a:r>
            <a:r>
              <a:rPr lang="en-US" sz="2400" dirty="0">
                <a:latin typeface="Times New Roman" panose="02020603050405020304" pitchFamily="18" charset="0"/>
                <a:cs typeface="Times New Roman" panose="02020603050405020304" pitchFamily="18" charset="0"/>
              </a:rPr>
              <a:t>Ensure accessibility features for users with disabilities.</a:t>
            </a:r>
          </a:p>
          <a:p>
            <a:pPr marL="0" indent="0">
              <a:lnSpc>
                <a:spcPct val="150000"/>
              </a:lnSpc>
              <a:buNone/>
            </a:pPr>
            <a:r>
              <a:rPr lang="en-US" sz="2400" b="1" dirty="0">
                <a:latin typeface="Times New Roman" panose="02020603050405020304" pitchFamily="18" charset="0"/>
                <a:cs typeface="Times New Roman" panose="02020603050405020304" pitchFamily="18" charset="0"/>
              </a:rPr>
              <a:t>Step 3 : </a:t>
            </a:r>
            <a:r>
              <a:rPr lang="en-US" sz="2400" dirty="0">
                <a:latin typeface="Times New Roman" panose="02020603050405020304" pitchFamily="18" charset="0"/>
                <a:cs typeface="Times New Roman" panose="02020603050405020304" pitchFamily="18" charset="0"/>
              </a:rPr>
              <a:t>Enhance overall user satisfaction and engagement.</a:t>
            </a:r>
          </a:p>
          <a:p>
            <a:pPr marL="0" indent="0">
              <a:lnSpc>
                <a:spcPct val="150000"/>
              </a:lnSpc>
              <a:buNone/>
            </a:pPr>
            <a:r>
              <a:rPr lang="en-US" sz="2400" b="1" dirty="0">
                <a:latin typeface="Times New Roman" panose="02020603050405020304" pitchFamily="18" charset="0"/>
                <a:cs typeface="Times New Roman" panose="02020603050405020304" pitchFamily="18" charset="0"/>
              </a:rPr>
              <a:t>Step 4 : </a:t>
            </a:r>
            <a:r>
              <a:rPr lang="en-US" sz="2400" dirty="0">
                <a:latin typeface="Times New Roman" panose="02020603050405020304" pitchFamily="18" charset="0"/>
                <a:cs typeface="Times New Roman" panose="02020603050405020304" pitchFamily="18" charset="0"/>
              </a:rPr>
              <a:t>Implement security measures like input validation and HTTPS encryption.</a:t>
            </a:r>
          </a:p>
        </p:txBody>
      </p:sp>
    </p:spTree>
    <p:extLst>
      <p:ext uri="{BB962C8B-B14F-4D97-AF65-F5344CB8AC3E}">
        <p14:creationId xmlns:p14="http://schemas.microsoft.com/office/powerpoint/2010/main" val="2057487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99752-C66B-B8AC-F1FE-2008F77AB938}"/>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MODULE 7</a:t>
            </a:r>
            <a:endParaRPr lang="en-IN" dirty="0"/>
          </a:p>
        </p:txBody>
      </p:sp>
      <p:sp>
        <p:nvSpPr>
          <p:cNvPr id="3" name="Content Placeholder 2">
            <a:extLst>
              <a:ext uri="{FF2B5EF4-FFF2-40B4-BE49-F238E27FC236}">
                <a16:creationId xmlns:a16="http://schemas.microsoft.com/office/drawing/2014/main" id="{3B0CCF60-C413-F8D7-DF88-3A151EE273FB}"/>
              </a:ext>
            </a:extLst>
          </p:cNvPr>
          <p:cNvSpPr>
            <a:spLocks noGrp="1"/>
          </p:cNvSpPr>
          <p:nvPr>
            <p:ph idx="1"/>
          </p:nvPr>
        </p:nvSpPr>
        <p:spPr/>
        <p:txBody>
          <a:bodyPr>
            <a:normAutofit fontScale="85000" lnSpcReduction="10000"/>
          </a:bodyPr>
          <a:lstStyle/>
          <a:p>
            <a:pPr marL="0" indent="0">
              <a:buNone/>
            </a:pPr>
            <a:r>
              <a:rPr lang="en-IN" sz="2400" b="1" dirty="0">
                <a:solidFill>
                  <a:schemeClr val="dk1"/>
                </a:solidFill>
                <a:latin typeface="Times New Roman"/>
                <a:ea typeface="Times New Roman"/>
                <a:cs typeface="Times New Roman"/>
                <a:sym typeface="Times New Roman"/>
              </a:rPr>
              <a:t>Back-end Implementation (Next.js)</a:t>
            </a:r>
          </a:p>
          <a:p>
            <a:pPr marL="0" indent="0">
              <a:buNone/>
            </a:pPr>
            <a:endParaRPr lang="en-IN" sz="2400" dirty="0"/>
          </a:p>
          <a:p>
            <a:pPr marL="0" lvl="0" indent="0" algn="l" rtl="0">
              <a:lnSpc>
                <a:spcPct val="175000"/>
              </a:lnSpc>
              <a:spcBef>
                <a:spcPts val="0"/>
              </a:spcBef>
              <a:spcAft>
                <a:spcPts val="0"/>
              </a:spcAft>
              <a:buClr>
                <a:schemeClr val="dk1"/>
              </a:buClr>
              <a:buSzPts val="1100"/>
              <a:buFont typeface="Arial"/>
              <a:buNone/>
            </a:pPr>
            <a:r>
              <a:rPr lang="en-US" sz="2400" dirty="0">
                <a:solidFill>
                  <a:srgbClr val="0D0D0D"/>
                </a:solidFill>
                <a:highlight>
                  <a:srgbClr val="FFFFFF"/>
                </a:highlight>
                <a:latin typeface="Times New Roman"/>
                <a:ea typeface="Times New Roman"/>
                <a:cs typeface="Times New Roman"/>
                <a:sym typeface="Times New Roman"/>
              </a:rPr>
              <a:t>Next.js powers the backend of the decentralized voting system, handling server-side logic, data management, and external service communication. It's a versatile SSR React framework, optimizing performance and SEO visibility. Next.js API routes, middleware, and serverless functions manage authentication, authorization, and data validation securely. It also supports database integration, session management, and caching for scalable and resilient operations, enabling robust decentralized voting systems.</a:t>
            </a:r>
          </a:p>
          <a:p>
            <a:pPr marL="0" lvl="0" indent="0" algn="l" rtl="0">
              <a:lnSpc>
                <a:spcPct val="175000"/>
              </a:lnSpc>
              <a:spcBef>
                <a:spcPts val="0"/>
              </a:spcBef>
              <a:spcAft>
                <a:spcPts val="0"/>
              </a:spcAft>
              <a:buClr>
                <a:schemeClr val="dk1"/>
              </a:buClr>
              <a:buSzPts val="1100"/>
              <a:buFont typeface="Arial"/>
              <a:buNone/>
            </a:pPr>
            <a:endParaRPr lang="en-US" sz="2400" dirty="0">
              <a:solidFill>
                <a:srgbClr val="0D0D0D"/>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lang="en-US" sz="24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lang="en-US" sz="24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lang="en-US" sz="24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lang="en-US" sz="2400" dirty="0">
              <a:solidFill>
                <a:schemeClr val="dk1"/>
              </a:solidFill>
              <a:latin typeface="Times New Roman"/>
              <a:ea typeface="Times New Roman"/>
              <a:cs typeface="Times New Roman"/>
              <a:sym typeface="Times New Roman"/>
            </a:endParaRPr>
          </a:p>
          <a:p>
            <a:pPr marL="0" indent="0">
              <a:buNone/>
            </a:pPr>
            <a:endParaRPr lang="en-IN" sz="2400" dirty="0"/>
          </a:p>
        </p:txBody>
      </p:sp>
    </p:spTree>
    <p:extLst>
      <p:ext uri="{BB962C8B-B14F-4D97-AF65-F5344CB8AC3E}">
        <p14:creationId xmlns:p14="http://schemas.microsoft.com/office/powerpoint/2010/main" val="3275567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629AC-87C3-32F3-E082-56420F972514}"/>
              </a:ext>
            </a:extLst>
          </p:cNvPr>
          <p:cNvSpPr>
            <a:spLocks noGrp="1"/>
          </p:cNvSpPr>
          <p:nvPr>
            <p:ph type="title"/>
          </p:nvPr>
        </p:nvSpPr>
        <p:spPr/>
        <p:txBody>
          <a:bodyPr/>
          <a:lstStyle/>
          <a:p>
            <a:pPr algn="ctr"/>
            <a:r>
              <a:rPr lang="en-US" sz="3200" b="1" dirty="0">
                <a:latin typeface="Times New Roman" panose="02020603050405020304" pitchFamily="18" charset="0"/>
                <a:cs typeface="Times New Roman" panose="02020603050405020304" pitchFamily="18" charset="0"/>
              </a:rPr>
              <a:t>MODULE 7 DIAGRAM</a:t>
            </a:r>
            <a:endParaRPr lang="en-IN" dirty="0"/>
          </a:p>
        </p:txBody>
      </p:sp>
      <p:pic>
        <p:nvPicPr>
          <p:cNvPr id="5" name="Content Placeholder 4">
            <a:extLst>
              <a:ext uri="{FF2B5EF4-FFF2-40B4-BE49-F238E27FC236}">
                <a16:creationId xmlns:a16="http://schemas.microsoft.com/office/drawing/2014/main" id="{CD69F77E-8407-2A25-0B74-F3264795EA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1640" y="1690690"/>
            <a:ext cx="6662057" cy="3833032"/>
          </a:xfrm>
        </p:spPr>
      </p:pic>
    </p:spTree>
    <p:extLst>
      <p:ext uri="{BB962C8B-B14F-4D97-AF65-F5344CB8AC3E}">
        <p14:creationId xmlns:p14="http://schemas.microsoft.com/office/powerpoint/2010/main" val="247940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3E27F-6519-AE4C-73AD-2E9654D10E4D}"/>
              </a:ext>
            </a:extLst>
          </p:cNvPr>
          <p:cNvSpPr>
            <a:spLocks noGrp="1"/>
          </p:cNvSpPr>
          <p:nvPr>
            <p:ph type="title"/>
          </p:nvPr>
        </p:nvSpPr>
        <p:spPr/>
        <p:txBody>
          <a:bodyPr/>
          <a:lstStyle/>
          <a:p>
            <a:pPr algn="ctr"/>
            <a:r>
              <a:rPr lang="en-US" sz="3600" b="1" dirty="0">
                <a:latin typeface="Times New Roman" panose="02020603050405020304" pitchFamily="18" charset="0"/>
                <a:cs typeface="Times New Roman" panose="02020603050405020304" pitchFamily="18" charset="0"/>
              </a:rPr>
              <a:t>MODULE 7 - ALGORITHM</a:t>
            </a:r>
            <a:endParaRPr lang="en-IN" b="1" dirty="0"/>
          </a:p>
        </p:txBody>
      </p:sp>
      <p:sp>
        <p:nvSpPr>
          <p:cNvPr id="3" name="Content Placeholder 2">
            <a:extLst>
              <a:ext uri="{FF2B5EF4-FFF2-40B4-BE49-F238E27FC236}">
                <a16:creationId xmlns:a16="http://schemas.microsoft.com/office/drawing/2014/main" id="{8463BF03-27F6-ED14-B37B-1CC6610048ED}"/>
              </a:ext>
            </a:extLst>
          </p:cNvPr>
          <p:cNvSpPr>
            <a:spLocks noGrp="1"/>
          </p:cNvSpPr>
          <p:nvPr>
            <p:ph idx="1"/>
          </p:nvPr>
        </p:nvSpPr>
        <p:spPr>
          <a:xfrm>
            <a:off x="144624" y="1539551"/>
            <a:ext cx="8854752" cy="5066522"/>
          </a:xfrm>
        </p:spPr>
        <p:txBody>
          <a:bodyPr>
            <a:normAutofit/>
          </a:bodyPr>
          <a:lstStyle/>
          <a:p>
            <a:pPr marL="0" indent="0">
              <a:lnSpc>
                <a:spcPct val="150000"/>
              </a:lnSpc>
              <a:buNone/>
            </a:pPr>
            <a:r>
              <a:rPr lang="en-US" sz="2400" b="1" dirty="0">
                <a:latin typeface="Times New Roman" panose="02020603050405020304" pitchFamily="18" charset="0"/>
                <a:cs typeface="Times New Roman" panose="02020603050405020304" pitchFamily="18" charset="0"/>
              </a:rPr>
              <a:t>Step 1 : </a:t>
            </a:r>
            <a:r>
              <a:rPr lang="en-US" sz="2400" dirty="0">
                <a:latin typeface="Times New Roman" panose="02020603050405020304" pitchFamily="18" charset="0"/>
                <a:cs typeface="Times New Roman" panose="02020603050405020304" pitchFamily="18" charset="0"/>
              </a:rPr>
              <a:t>Verify user credentials and validate JSON Web Tokens (JWT) for authentication.</a:t>
            </a:r>
          </a:p>
          <a:p>
            <a:pPr marL="0" indent="0">
              <a:lnSpc>
                <a:spcPct val="150000"/>
              </a:lnSpc>
              <a:buNone/>
            </a:pPr>
            <a:r>
              <a:rPr lang="en-US" sz="2400" b="1" dirty="0">
                <a:latin typeface="Times New Roman" panose="02020603050405020304" pitchFamily="18" charset="0"/>
                <a:cs typeface="Times New Roman" panose="02020603050405020304" pitchFamily="18" charset="0"/>
              </a:rPr>
              <a:t>Step 2 : </a:t>
            </a:r>
            <a:r>
              <a:rPr lang="en-US" sz="2400" dirty="0">
                <a:latin typeface="Times New Roman" panose="02020603050405020304" pitchFamily="18" charset="0"/>
                <a:cs typeface="Times New Roman" panose="02020603050405020304" pitchFamily="18" charset="0"/>
              </a:rPr>
              <a:t>Provide users with live updates on election status, vote counts, and result announcements.</a:t>
            </a:r>
          </a:p>
          <a:p>
            <a:pPr marL="0" indent="0">
              <a:lnSpc>
                <a:spcPct val="150000"/>
              </a:lnSpc>
              <a:buNone/>
            </a:pPr>
            <a:r>
              <a:rPr lang="en-US" sz="2400" b="1" dirty="0">
                <a:latin typeface="Times New Roman" panose="02020603050405020304" pitchFamily="18" charset="0"/>
                <a:cs typeface="Times New Roman" panose="02020603050405020304" pitchFamily="18" charset="0"/>
              </a:rPr>
              <a:t>Step 3 : </a:t>
            </a:r>
            <a:r>
              <a:rPr lang="en-US" sz="2400" dirty="0">
                <a:latin typeface="Times New Roman" panose="02020603050405020304" pitchFamily="18" charset="0"/>
                <a:cs typeface="Times New Roman" panose="02020603050405020304" pitchFamily="18" charset="0"/>
              </a:rPr>
              <a:t>Implement security measures such as input validation, data encryption, and HTTPS encryption for network communication.</a:t>
            </a:r>
          </a:p>
        </p:txBody>
      </p:sp>
    </p:spTree>
    <p:extLst>
      <p:ext uri="{BB962C8B-B14F-4D97-AF65-F5344CB8AC3E}">
        <p14:creationId xmlns:p14="http://schemas.microsoft.com/office/powerpoint/2010/main" val="97180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4DA0B-712C-0A41-427D-38C0AA75167E}"/>
              </a:ext>
            </a:extLst>
          </p:cNvPr>
          <p:cNvSpPr>
            <a:spLocks noGrp="1"/>
          </p:cNvSpPr>
          <p:nvPr>
            <p:ph type="title"/>
          </p:nvPr>
        </p:nvSpPr>
        <p:spPr/>
        <p:txBody>
          <a:bodyPr/>
          <a:lstStyle/>
          <a:p>
            <a:pPr algn="ctr"/>
            <a:r>
              <a:rPr lang="en-US" sz="3600" b="1" dirty="0">
                <a:latin typeface="Times New Roman"/>
                <a:ea typeface="Times New Roman"/>
                <a:cs typeface="Times New Roman"/>
                <a:sym typeface="Times New Roman"/>
              </a:rPr>
              <a:t>DATA FLOW DIAGRAMS</a:t>
            </a:r>
            <a:endParaRPr lang="en-IN" dirty="0"/>
          </a:p>
        </p:txBody>
      </p:sp>
      <p:pic>
        <p:nvPicPr>
          <p:cNvPr id="9" name="Content Placeholder 5">
            <a:extLst>
              <a:ext uri="{FF2B5EF4-FFF2-40B4-BE49-F238E27FC236}">
                <a16:creationId xmlns:a16="http://schemas.microsoft.com/office/drawing/2014/main" id="{6BC7E4B6-04B0-3CCC-CB97-D64DAD13AF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15811" y="2539788"/>
            <a:ext cx="1968759" cy="2867025"/>
          </a:xfrm>
          <a:prstGeom prst="rect">
            <a:avLst/>
          </a:prstGeom>
        </p:spPr>
      </p:pic>
      <p:pic>
        <p:nvPicPr>
          <p:cNvPr id="6" name="Content Placeholder 5">
            <a:extLst>
              <a:ext uri="{FF2B5EF4-FFF2-40B4-BE49-F238E27FC236}">
                <a16:creationId xmlns:a16="http://schemas.microsoft.com/office/drawing/2014/main" id="{B77CDF2E-638E-7766-392D-72942C84FA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18044" y="1856792"/>
            <a:ext cx="2099388" cy="3974841"/>
          </a:xfrm>
        </p:spPr>
      </p:pic>
    </p:spTree>
    <p:extLst>
      <p:ext uri="{BB962C8B-B14F-4D97-AF65-F5344CB8AC3E}">
        <p14:creationId xmlns:p14="http://schemas.microsoft.com/office/powerpoint/2010/main" val="14978783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6C3C4-ECC5-1202-2691-E09F9B0DD5A7}"/>
              </a:ext>
            </a:extLst>
          </p:cNvPr>
          <p:cNvSpPr>
            <a:spLocks noGrp="1"/>
          </p:cNvSpPr>
          <p:nvPr>
            <p:ph type="title"/>
          </p:nvPr>
        </p:nvSpPr>
        <p:spPr>
          <a:xfrm>
            <a:off x="429208" y="365126"/>
            <a:ext cx="8192278" cy="679903"/>
          </a:xfrm>
        </p:spPr>
        <p:txBody>
          <a:bodyPr>
            <a:normAutofit/>
          </a:bodyPr>
          <a:lstStyle/>
          <a:p>
            <a:r>
              <a:rPr lang="en-IN" sz="2000" b="1" dirty="0">
                <a:latin typeface="Times New Roman"/>
                <a:ea typeface="Times New Roman"/>
                <a:cs typeface="Times New Roman"/>
                <a:sym typeface="Times New Roman"/>
              </a:rPr>
              <a:t>BLOCKCHAIN NETWORK EMULATOR AND INTERFACE</a:t>
            </a:r>
            <a:br>
              <a:rPr lang="en-IN" sz="2000" b="1" dirty="0">
                <a:latin typeface="Times New Roman"/>
                <a:ea typeface="Times New Roman"/>
                <a:cs typeface="Times New Roman"/>
                <a:sym typeface="Times New Roman"/>
              </a:rPr>
            </a:br>
            <a:r>
              <a:rPr lang="en-IN" sz="2000" b="1" dirty="0">
                <a:solidFill>
                  <a:schemeClr val="dk1"/>
                </a:solidFill>
                <a:latin typeface="Times New Roman"/>
                <a:ea typeface="Times New Roman"/>
                <a:cs typeface="Times New Roman"/>
                <a:sym typeface="Times New Roman"/>
              </a:rPr>
              <a:t>DATA FLOW:</a:t>
            </a:r>
            <a:endParaRPr lang="en-IN" sz="2000" dirty="0"/>
          </a:p>
        </p:txBody>
      </p:sp>
      <p:pic>
        <p:nvPicPr>
          <p:cNvPr id="9" name="Content Placeholder 8">
            <a:extLst>
              <a:ext uri="{FF2B5EF4-FFF2-40B4-BE49-F238E27FC236}">
                <a16:creationId xmlns:a16="http://schemas.microsoft.com/office/drawing/2014/main" id="{6F6A26ED-0800-A218-4A88-27B212409F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5820" y="1184988"/>
            <a:ext cx="7772399" cy="4991975"/>
          </a:xfrm>
        </p:spPr>
      </p:pic>
    </p:spTree>
    <p:extLst>
      <p:ext uri="{BB962C8B-B14F-4D97-AF65-F5344CB8AC3E}">
        <p14:creationId xmlns:p14="http://schemas.microsoft.com/office/powerpoint/2010/main" val="20072611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0B702-F24D-BB2E-A6BD-AEA265A8D37A}"/>
              </a:ext>
            </a:extLst>
          </p:cNvPr>
          <p:cNvSpPr>
            <a:spLocks noGrp="1"/>
          </p:cNvSpPr>
          <p:nvPr>
            <p:ph type="title"/>
          </p:nvPr>
        </p:nvSpPr>
        <p:spPr/>
        <p:txBody>
          <a:bodyPr/>
          <a:lstStyle/>
          <a:p>
            <a:pPr algn="ctr"/>
            <a:r>
              <a:rPr lang="en-US" sz="3600" b="1" dirty="0">
                <a:latin typeface="Times New Roman"/>
                <a:ea typeface="Times New Roman"/>
                <a:cs typeface="Times New Roman"/>
                <a:sym typeface="Times New Roman"/>
              </a:rPr>
              <a:t>SCREENSHOT OF WORKING SYSTEM</a:t>
            </a:r>
            <a:endParaRPr lang="en-IN" dirty="0"/>
          </a:p>
        </p:txBody>
      </p:sp>
      <p:pic>
        <p:nvPicPr>
          <p:cNvPr id="9" name="Content Placeholder 8">
            <a:extLst>
              <a:ext uri="{FF2B5EF4-FFF2-40B4-BE49-F238E27FC236}">
                <a16:creationId xmlns:a16="http://schemas.microsoft.com/office/drawing/2014/main" id="{C59F6227-41AA-C58F-EA3D-DA6D0669A0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4144" y="1520890"/>
            <a:ext cx="7735712" cy="4656073"/>
          </a:xfrm>
        </p:spPr>
      </p:pic>
    </p:spTree>
    <p:extLst>
      <p:ext uri="{BB962C8B-B14F-4D97-AF65-F5344CB8AC3E}">
        <p14:creationId xmlns:p14="http://schemas.microsoft.com/office/powerpoint/2010/main" val="12656927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71C7D81-F263-7E20-55E0-D98F3EFFC4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4144" y="662473"/>
            <a:ext cx="7735712" cy="5383764"/>
          </a:xfrm>
        </p:spPr>
      </p:pic>
    </p:spTree>
    <p:extLst>
      <p:ext uri="{BB962C8B-B14F-4D97-AF65-F5344CB8AC3E}">
        <p14:creationId xmlns:p14="http://schemas.microsoft.com/office/powerpoint/2010/main" val="34480661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7E2B29-9C6F-FA60-4AAD-F933BD8E66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4144" y="774441"/>
            <a:ext cx="7735712" cy="5402522"/>
          </a:xfrm>
        </p:spPr>
      </p:pic>
    </p:spTree>
    <p:extLst>
      <p:ext uri="{BB962C8B-B14F-4D97-AF65-F5344CB8AC3E}">
        <p14:creationId xmlns:p14="http://schemas.microsoft.com/office/powerpoint/2010/main" val="1397135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9836" y="0"/>
            <a:ext cx="7429499" cy="1100680"/>
          </a:xfrm>
        </p:spPr>
        <p:txBody>
          <a:bodyPr>
            <a:normAutofit/>
          </a:bodyPr>
          <a:lstStyle/>
          <a:p>
            <a:r>
              <a:rPr lang="en-US" sz="3200" b="1" dirty="0">
                <a:latin typeface="Times New Roman" panose="02020603050405020304" pitchFamily="18" charset="0"/>
                <a:cs typeface="Times New Roman" panose="02020603050405020304" pitchFamily="18" charset="0"/>
              </a:rPr>
              <a:t>ABSTRACT</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09128" y="867543"/>
            <a:ext cx="7577622" cy="5533257"/>
          </a:xfrm>
        </p:spPr>
        <p:txBody>
          <a:bodyPr numCol="1" anchor="b">
            <a:noAutofit/>
          </a:bodyPr>
          <a:lstStyle/>
          <a:p>
            <a:pPr marL="400050" indent="-285750" algn="just">
              <a:lnSpc>
                <a:spcPct val="150000"/>
              </a:lnSpc>
              <a:spcBef>
                <a:spcPts val="0"/>
              </a:spcBef>
              <a:buClr>
                <a:schemeClr val="dk1"/>
              </a:buClr>
              <a:buSzPts val="1800"/>
            </a:pPr>
            <a:r>
              <a:rPr lang="en-US" sz="1600" dirty="0">
                <a:latin typeface="Times New Roman" panose="02020603050405020304" pitchFamily="18" charset="0"/>
                <a:cs typeface="Times New Roman" panose="02020603050405020304" pitchFamily="18" charset="0"/>
              </a:rPr>
              <a:t>Building a secure electronic voting system that offers the fairness and privacy of current voting schemes, while providing the transparency and flexibility offered by electronic systems has been a challenge for a long time.</a:t>
            </a:r>
          </a:p>
          <a:p>
            <a:pPr marL="400050" indent="-285750" algn="just">
              <a:lnSpc>
                <a:spcPct val="150000"/>
              </a:lnSpc>
              <a:spcBef>
                <a:spcPts val="0"/>
              </a:spcBef>
              <a:buClr>
                <a:schemeClr val="dk1"/>
              </a:buClr>
              <a:buSzPts val="1800"/>
            </a:pPr>
            <a:r>
              <a:rPr lang="en-US" sz="1600" dirty="0">
                <a:latin typeface="Times New Roman" panose="02020603050405020304" pitchFamily="18" charset="0"/>
                <a:cs typeface="Times New Roman" panose="02020603050405020304" pitchFamily="18" charset="0"/>
              </a:rPr>
              <a:t>In this work-in-progress paper, we evaluate an application of blockchain as a service to implement distributed electronic voting systems.</a:t>
            </a:r>
          </a:p>
          <a:p>
            <a:pPr marL="400050" indent="-285750" algn="just">
              <a:lnSpc>
                <a:spcPct val="150000"/>
              </a:lnSpc>
              <a:spcBef>
                <a:spcPts val="0"/>
              </a:spcBef>
              <a:buClr>
                <a:schemeClr val="dk1"/>
              </a:buClr>
              <a:buSzPts val="1800"/>
            </a:pPr>
            <a:r>
              <a:rPr lang="en-US" sz="1600" dirty="0">
                <a:latin typeface="Times New Roman" panose="02020603050405020304" pitchFamily="18" charset="0"/>
                <a:cs typeface="Times New Roman" panose="02020603050405020304" pitchFamily="18" charset="0"/>
              </a:rPr>
              <a:t>The paper proposes a novel electronic voting system based on blockchain that addresses some of the limitations in existing systems and evaluates some of the popular blockchain frameworks for the purpose of constructing a blockchain-based e-voting system.</a:t>
            </a:r>
          </a:p>
          <a:p>
            <a:pPr marL="400050" indent="-285750">
              <a:lnSpc>
                <a:spcPct val="150000"/>
              </a:lnSpc>
              <a:spcBef>
                <a:spcPts val="0"/>
              </a:spcBef>
              <a:buClr>
                <a:schemeClr val="dk1"/>
              </a:buClr>
              <a:buSzPts val="1800"/>
            </a:pPr>
            <a:r>
              <a:rPr lang="en-US" sz="1600" dirty="0"/>
              <a:t>In particular, we evaluate the potential of distributed ledger technologies through the description of a case study; namely, the process of an election, and the implementation of a blockchain-based application, which improves the security decreases the cost of hosting a nationwide election.</a:t>
            </a:r>
            <a:br>
              <a:rPr lang="en-US" sz="1600" dirty="0"/>
            </a:br>
            <a:endParaRPr lang="en-US" sz="1600" b="1" dirty="0">
              <a:latin typeface="Times New Roman" panose="02020603050405020304" pitchFamily="18" charset="0"/>
              <a:cs typeface="Times New Roman" panose="02020603050405020304" pitchFamily="18" charset="0"/>
            </a:endParaRPr>
          </a:p>
          <a:p>
            <a:pPr marL="400050" indent="-285750" algn="just">
              <a:lnSpc>
                <a:spcPct val="150000"/>
              </a:lnSpc>
              <a:spcBef>
                <a:spcPts val="0"/>
              </a:spcBef>
              <a:buClr>
                <a:schemeClr val="dk1"/>
              </a:buClr>
              <a:buSzPts val="1800"/>
            </a:pP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1A5A2B-C08E-91D5-88C9-62C6F1C8CE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4144" y="783771"/>
            <a:ext cx="7735712" cy="5393192"/>
          </a:xfrm>
        </p:spPr>
      </p:pic>
    </p:spTree>
    <p:extLst>
      <p:ext uri="{BB962C8B-B14F-4D97-AF65-F5344CB8AC3E}">
        <p14:creationId xmlns:p14="http://schemas.microsoft.com/office/powerpoint/2010/main" val="40463962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C94390-D062-F310-6392-A2FDC1CD78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4144" y="662473"/>
            <a:ext cx="7735712" cy="5514490"/>
          </a:xfrm>
        </p:spPr>
      </p:pic>
    </p:spTree>
    <p:extLst>
      <p:ext uri="{BB962C8B-B14F-4D97-AF65-F5344CB8AC3E}">
        <p14:creationId xmlns:p14="http://schemas.microsoft.com/office/powerpoint/2010/main" val="499268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3D4B4C5-98F5-29F4-D213-1EC01F616F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6408" y="662473"/>
            <a:ext cx="7520473" cy="5215813"/>
          </a:xfrm>
        </p:spPr>
      </p:pic>
    </p:spTree>
    <p:extLst>
      <p:ext uri="{BB962C8B-B14F-4D97-AF65-F5344CB8AC3E}">
        <p14:creationId xmlns:p14="http://schemas.microsoft.com/office/powerpoint/2010/main" val="3882518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938AB-E2DE-EC36-9637-D3399FAB24AC}"/>
              </a:ext>
            </a:extLst>
          </p:cNvPr>
          <p:cNvSpPr>
            <a:spLocks noGrp="1"/>
          </p:cNvSpPr>
          <p:nvPr>
            <p:ph type="title"/>
          </p:nvPr>
        </p:nvSpPr>
        <p:spPr/>
        <p:txBody>
          <a:bodyPr/>
          <a:lstStyle/>
          <a:p>
            <a:pPr algn="ctr"/>
            <a:r>
              <a:rPr lang="en-US" sz="3600" b="1" dirty="0">
                <a:solidFill>
                  <a:schemeClr val="dk1"/>
                </a:solidFill>
                <a:latin typeface="Times New Roman"/>
                <a:ea typeface="Times New Roman"/>
                <a:cs typeface="Times New Roman"/>
                <a:sym typeface="Times New Roman"/>
              </a:rPr>
              <a:t>CONCLUSION</a:t>
            </a:r>
            <a:endParaRPr lang="en-IN" dirty="0"/>
          </a:p>
        </p:txBody>
      </p:sp>
      <p:sp>
        <p:nvSpPr>
          <p:cNvPr id="3" name="Content Placeholder 2">
            <a:extLst>
              <a:ext uri="{FF2B5EF4-FFF2-40B4-BE49-F238E27FC236}">
                <a16:creationId xmlns:a16="http://schemas.microsoft.com/office/drawing/2014/main" id="{4897043D-2014-2BB7-6D64-FE6B03DBB6B9}"/>
              </a:ext>
            </a:extLst>
          </p:cNvPr>
          <p:cNvSpPr>
            <a:spLocks noGrp="1"/>
          </p:cNvSpPr>
          <p:nvPr>
            <p:ph idx="1"/>
          </p:nvPr>
        </p:nvSpPr>
        <p:spPr>
          <a:xfrm>
            <a:off x="628650" y="1446245"/>
            <a:ext cx="7886700" cy="4730718"/>
          </a:xfrm>
        </p:spPr>
        <p:txBody>
          <a:bodyPr>
            <a:normAutofit/>
          </a:bodyPr>
          <a:lstStyle/>
          <a:p>
            <a:pPr algn="just">
              <a:lnSpc>
                <a:spcPct val="150000"/>
              </a:lnSpc>
            </a:pPr>
            <a:r>
              <a:rPr lang="en-IN" sz="1800" dirty="0">
                <a:latin typeface="Times New Roman" panose="02020603050405020304" pitchFamily="18" charset="0"/>
                <a:cs typeface="Times New Roman" panose="02020603050405020304" pitchFamily="18" charset="0"/>
              </a:rPr>
              <a:t>A nation with less voting percentage will fight to develop as choosing a right front-runner for the nation is very essential. Our future system is designed to provide a secure data and dependable voting amongst the people of the equality. Block chain itself has been used in the Bitcoin scheme known as the dispersed bank system. By assuming blockchain in the distribution database on voting system one can reduce the double-dealing sources of database management. This project aims to voting effect using blockchain procedure from every place of election</a:t>
            </a:r>
          </a:p>
        </p:txBody>
      </p:sp>
    </p:spTree>
    <p:extLst>
      <p:ext uri="{BB962C8B-B14F-4D97-AF65-F5344CB8AC3E}">
        <p14:creationId xmlns:p14="http://schemas.microsoft.com/office/powerpoint/2010/main" val="2872180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808" y="-99392"/>
            <a:ext cx="7429499" cy="1478570"/>
          </a:xfrm>
        </p:spPr>
        <p:txBody>
          <a:bodyPr/>
          <a:lstStyle/>
          <a:p>
            <a:r>
              <a:rPr lang="en-US" sz="3200" b="1">
                <a:latin typeface="Times New Roman" panose="02020603050405020304" pitchFamily="18" charset="0"/>
                <a:cs typeface="Times New Roman" panose="02020603050405020304" pitchFamily="18" charset="0"/>
              </a:rPr>
              <a:t>REFERENCE</a:t>
            </a:r>
            <a:endParaRPr lang="en-US"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11560" y="1187132"/>
            <a:ext cx="8229600" cy="5396230"/>
          </a:xfrm>
        </p:spPr>
        <p:txBody>
          <a:bodyPr>
            <a:noAutofit/>
          </a:bodyPr>
          <a:lstStyle/>
          <a:p>
            <a:pPr algn="just"/>
            <a:r>
              <a:rPr lang="en-US" sz="2000" dirty="0"/>
              <a:t>Gallup, "Trust in Government," Gallup, 30 September 2015. [Online]. Available: http://www.gallup.com/poll/5392/trust-government.aspx. [Accessed 28 </a:t>
            </a:r>
            <a:r>
              <a:rPr lang="en-US" sz="2000" dirty="0" err="1"/>
              <a:t>Septmeber</a:t>
            </a:r>
            <a:r>
              <a:rPr lang="en-US" sz="2000" dirty="0"/>
              <a:t> 2016].</a:t>
            </a:r>
            <a:r>
              <a:rPr lang="en-IN" sz="2000" dirty="0"/>
              <a:t> </a:t>
            </a:r>
          </a:p>
          <a:p>
            <a:pPr algn="just"/>
            <a:r>
              <a:rPr lang="en-US" sz="2000" dirty="0"/>
              <a:t>The electoral knowledge network, "Cost of Registration and Elections," ACE Project, 15 Jan 2016. [Online]. Available: http://aceproject.org/ace-en/focus/core/crb/crb03. [Accessed 28 September 2016].</a:t>
            </a:r>
          </a:p>
          <a:p>
            <a:pPr algn="just"/>
            <a:r>
              <a:rPr lang="en-US" sz="2000" dirty="0" err="1"/>
              <a:t>McCorry</a:t>
            </a:r>
            <a:r>
              <a:rPr lang="en-US" sz="2000" dirty="0"/>
              <a:t>, P., </a:t>
            </a:r>
            <a:r>
              <a:rPr lang="en-US" sz="2000" dirty="0" err="1"/>
              <a:t>Shahandashti</a:t>
            </a:r>
            <a:r>
              <a:rPr lang="en-US" sz="2000" dirty="0"/>
              <a:t>, S. F. and Hao. F. (2017) A smart contract for boardroom voting with maximum voter privacy in the proceedings of FC 2017</a:t>
            </a:r>
          </a:p>
          <a:p>
            <a:pPr marL="0" indent="0" algn="just">
              <a:buNone/>
            </a:pPr>
            <a:endParaRPr lang="en-IN" sz="18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808" y="2708920"/>
            <a:ext cx="8229600" cy="1143000"/>
          </a:xfrm>
        </p:spPr>
        <p:txBody>
          <a:bodyPr/>
          <a:lstStyle/>
          <a:p>
            <a:r>
              <a:rPr lang="en-US" b="1">
                <a:latin typeface="Times New Roman" panose="02020603050405020304" pitchFamily="18" charset="0"/>
                <a:cs typeface="Times New Roman" panose="02020603050405020304" pitchFamily="18" charset="0"/>
              </a:rPr>
              <a:t>THANK YOU</a:t>
            </a:r>
            <a:endParaRPr lang="en-US"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8DF39-0C9A-8868-290D-AF48B3198FA4}"/>
              </a:ext>
            </a:extLst>
          </p:cNvPr>
          <p:cNvSpPr>
            <a:spLocks noGrp="1"/>
          </p:cNvSpPr>
          <p:nvPr>
            <p:ph type="title"/>
          </p:nvPr>
        </p:nvSpPr>
        <p:spPr>
          <a:xfrm>
            <a:off x="628650" y="103871"/>
            <a:ext cx="7886700" cy="642580"/>
          </a:xfrm>
        </p:spPr>
        <p:txBody>
          <a:bodyPr/>
          <a:lstStyle/>
          <a:p>
            <a:pPr algn="ctr"/>
            <a:r>
              <a:rPr lang="en-US" sz="3600" b="1" dirty="0">
                <a:latin typeface="Times New Roman"/>
                <a:ea typeface="Times New Roman"/>
                <a:cs typeface="Times New Roman"/>
                <a:sym typeface="Times New Roman"/>
              </a:rPr>
              <a:t>LITERATURE</a:t>
            </a:r>
            <a:r>
              <a:rPr lang="en-US" sz="4000" b="1" dirty="0">
                <a:latin typeface="Times New Roman"/>
                <a:ea typeface="Times New Roman"/>
                <a:cs typeface="Times New Roman"/>
                <a:sym typeface="Times New Roman"/>
              </a:rPr>
              <a:t> SURVEY</a:t>
            </a:r>
            <a:endParaRPr lang="en-IN" dirty="0"/>
          </a:p>
        </p:txBody>
      </p:sp>
      <p:graphicFrame>
        <p:nvGraphicFramePr>
          <p:cNvPr id="6" name="Google Shape;111;g2126117443b_2_10">
            <a:extLst>
              <a:ext uri="{FF2B5EF4-FFF2-40B4-BE49-F238E27FC236}">
                <a16:creationId xmlns:a16="http://schemas.microsoft.com/office/drawing/2014/main" id="{937AB9F7-6D0D-9E44-953D-FA043153ADC9}"/>
              </a:ext>
            </a:extLst>
          </p:cNvPr>
          <p:cNvGraphicFramePr/>
          <p:nvPr>
            <p:extLst>
              <p:ext uri="{D42A27DB-BD31-4B8C-83A1-F6EECF244321}">
                <p14:modId xmlns:p14="http://schemas.microsoft.com/office/powerpoint/2010/main" val="501495036"/>
              </p:ext>
            </p:extLst>
          </p:nvPr>
        </p:nvGraphicFramePr>
        <p:xfrm>
          <a:off x="216101" y="981112"/>
          <a:ext cx="8653385" cy="5177013"/>
        </p:xfrm>
        <a:graphic>
          <a:graphicData uri="http://schemas.openxmlformats.org/drawingml/2006/table">
            <a:tbl>
              <a:tblPr>
                <a:noFill/>
              </a:tblPr>
              <a:tblGrid>
                <a:gridCol w="800936">
                  <a:extLst>
                    <a:ext uri="{9D8B030D-6E8A-4147-A177-3AD203B41FA5}">
                      <a16:colId xmlns:a16="http://schemas.microsoft.com/office/drawing/2014/main" val="20000"/>
                    </a:ext>
                  </a:extLst>
                </a:gridCol>
                <a:gridCol w="5206481">
                  <a:extLst>
                    <a:ext uri="{9D8B030D-6E8A-4147-A177-3AD203B41FA5}">
                      <a16:colId xmlns:a16="http://schemas.microsoft.com/office/drawing/2014/main" val="20001"/>
                    </a:ext>
                  </a:extLst>
                </a:gridCol>
                <a:gridCol w="2645968">
                  <a:extLst>
                    <a:ext uri="{9D8B030D-6E8A-4147-A177-3AD203B41FA5}">
                      <a16:colId xmlns:a16="http://schemas.microsoft.com/office/drawing/2014/main" val="20003"/>
                    </a:ext>
                  </a:extLst>
                </a:gridCol>
              </a:tblGrid>
              <a:tr h="624011">
                <a:tc>
                  <a:txBody>
                    <a:bodyPr/>
                    <a:lstStyle/>
                    <a:p>
                      <a:pPr marL="0" lvl="0" indent="0" algn="ctr" rtl="0">
                        <a:lnSpc>
                          <a:spcPct val="50000"/>
                        </a:lnSpc>
                        <a:spcBef>
                          <a:spcPts val="1200"/>
                        </a:spcBef>
                        <a:spcAft>
                          <a:spcPts val="0"/>
                        </a:spcAft>
                        <a:buNone/>
                      </a:pPr>
                      <a:r>
                        <a:rPr lang="en-US" sz="2000" b="1" dirty="0">
                          <a:latin typeface="Times New Roman"/>
                          <a:ea typeface="Times New Roman"/>
                          <a:cs typeface="Times New Roman"/>
                          <a:sym typeface="Times New Roman"/>
                        </a:rPr>
                        <a:t>Sr</a:t>
                      </a:r>
                    </a:p>
                    <a:p>
                      <a:pPr marL="0" lvl="0" indent="0" algn="ctr" rtl="0">
                        <a:lnSpc>
                          <a:spcPct val="50000"/>
                        </a:lnSpc>
                        <a:spcBef>
                          <a:spcPts val="1200"/>
                        </a:spcBef>
                        <a:spcAft>
                          <a:spcPts val="0"/>
                        </a:spcAft>
                        <a:buNone/>
                      </a:pPr>
                      <a:r>
                        <a:rPr lang="en-US" sz="2000" b="1" dirty="0">
                          <a:latin typeface="Times New Roman"/>
                          <a:ea typeface="Times New Roman"/>
                          <a:cs typeface="Times New Roman"/>
                          <a:sym typeface="Times New Roman"/>
                        </a:rPr>
                        <a:t>No.</a:t>
                      </a:r>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US" sz="2000" dirty="0">
                          <a:latin typeface="Times New Roman"/>
                          <a:ea typeface="Times New Roman"/>
                          <a:cs typeface="Times New Roman"/>
                          <a:sym typeface="Times New Roman"/>
                        </a:rPr>
                        <a:t>   </a:t>
                      </a:r>
                      <a:r>
                        <a:rPr lang="en-US" sz="2000" b="1" dirty="0">
                          <a:latin typeface="Times New Roman"/>
                          <a:ea typeface="Times New Roman"/>
                          <a:cs typeface="Times New Roman"/>
                          <a:sym typeface="Times New Roman"/>
                        </a:rPr>
                        <a:t>Name Of paper</a:t>
                      </a:r>
                      <a:endParaRPr sz="2000" b="1" dirty="0">
                        <a:latin typeface="Times New Roman"/>
                        <a:ea typeface="Times New Roman"/>
                        <a:cs typeface="Times New Roman"/>
                        <a:sym typeface="Times New Roman"/>
                      </a:endParaRPr>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US" sz="2000" b="1" dirty="0">
                          <a:latin typeface="Times New Roman"/>
                          <a:ea typeface="Times New Roman"/>
                          <a:cs typeface="Times New Roman"/>
                          <a:sym typeface="Times New Roman"/>
                        </a:rPr>
                        <a:t> Techniques</a:t>
                      </a:r>
                      <a:endParaRPr sz="2000" b="1" dirty="0">
                        <a:latin typeface="Times New Roman"/>
                        <a:ea typeface="Times New Roman"/>
                        <a:cs typeface="Times New Roman"/>
                        <a:sym typeface="Times New Roman"/>
                      </a:endParaRPr>
                    </a:p>
                  </a:txBody>
                  <a:tcPr marL="68575" marR="68575" marT="91425" marB="91425">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468683">
                <a:tc>
                  <a:txBody>
                    <a:bodyPr/>
                    <a:lstStyle/>
                    <a:p>
                      <a:pPr marL="0" lvl="0" indent="0" algn="just" rtl="0">
                        <a:lnSpc>
                          <a:spcPct val="115000"/>
                        </a:lnSpc>
                        <a:spcBef>
                          <a:spcPts val="1200"/>
                        </a:spcBef>
                        <a:spcAft>
                          <a:spcPts val="0"/>
                        </a:spcAft>
                        <a:buNone/>
                      </a:pPr>
                      <a:r>
                        <a:rPr lang="en-IN" sz="2000" dirty="0">
                          <a:latin typeface="Times New Roman"/>
                          <a:ea typeface="Times New Roman"/>
                          <a:cs typeface="Times New Roman"/>
                          <a:sym typeface="Times New Roman"/>
                        </a:rPr>
                        <a:t>1</a:t>
                      </a:r>
                      <a:endParaRPr sz="2000" dirty="0">
                        <a:latin typeface="Times New Roman"/>
                        <a:ea typeface="Times New Roman"/>
                        <a:cs typeface="Times New Roman"/>
                        <a:sym typeface="Times New Roman"/>
                      </a:endParaRPr>
                    </a:p>
                  </a:txBody>
                  <a:tcPr marL="68575" marR="68575" marT="91425" marB="91425">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0"/>
                        </a:spcAft>
                        <a:buNone/>
                      </a:pPr>
                      <a:r>
                        <a:rPr lang="en-IN" sz="2000" dirty="0"/>
                        <a:t>Blockchain-Based E-Voting System in 2018 </a:t>
                      </a:r>
                      <a:r>
                        <a:rPr lang="en-IN" sz="2000" dirty="0" err="1">
                          <a:latin typeface="Times New Roman"/>
                          <a:ea typeface="Times New Roman"/>
                          <a:cs typeface="Times New Roman"/>
                          <a:sym typeface="Times New Roman"/>
                        </a:rPr>
                        <a:t>Friðrik</a:t>
                      </a:r>
                      <a:r>
                        <a:rPr lang="en-IN" sz="2000" dirty="0">
                          <a:latin typeface="Times New Roman"/>
                          <a:ea typeface="Times New Roman"/>
                          <a:cs typeface="Times New Roman"/>
                          <a:sym typeface="Times New Roman"/>
                        </a:rPr>
                        <a:t> Þ. </a:t>
                      </a:r>
                      <a:r>
                        <a:rPr lang="en-IN" sz="2000" dirty="0" err="1">
                          <a:latin typeface="Times New Roman"/>
                          <a:ea typeface="Times New Roman"/>
                          <a:cs typeface="Times New Roman"/>
                          <a:sym typeface="Times New Roman"/>
                        </a:rPr>
                        <a:t>Hjálmarsson</a:t>
                      </a:r>
                      <a:r>
                        <a:rPr lang="en-IN" sz="2000" dirty="0">
                          <a:latin typeface="Times New Roman"/>
                          <a:ea typeface="Times New Roman"/>
                          <a:cs typeface="Times New Roman"/>
                          <a:sym typeface="Times New Roman"/>
                        </a:rPr>
                        <a:t>, </a:t>
                      </a:r>
                      <a:r>
                        <a:rPr lang="en-IN" sz="2000" dirty="0" err="1">
                          <a:latin typeface="Times New Roman"/>
                          <a:ea typeface="Times New Roman"/>
                          <a:cs typeface="Times New Roman"/>
                          <a:sym typeface="Times New Roman"/>
                        </a:rPr>
                        <a:t>Gunnlaugur</a:t>
                      </a:r>
                      <a:r>
                        <a:rPr lang="en-IN" sz="2000" dirty="0">
                          <a:latin typeface="Times New Roman"/>
                          <a:ea typeface="Times New Roman"/>
                          <a:cs typeface="Times New Roman"/>
                          <a:sym typeface="Times New Roman"/>
                        </a:rPr>
                        <a:t> K. </a:t>
                      </a:r>
                      <a:r>
                        <a:rPr lang="en-IN" sz="2000" dirty="0" err="1">
                          <a:latin typeface="Times New Roman"/>
                          <a:ea typeface="Times New Roman"/>
                          <a:cs typeface="Times New Roman"/>
                          <a:sym typeface="Times New Roman"/>
                        </a:rPr>
                        <a:t>Hreiðarsson</a:t>
                      </a:r>
                      <a:r>
                        <a:rPr lang="en-IN" sz="2000" dirty="0">
                          <a:latin typeface="Times New Roman"/>
                          <a:ea typeface="Times New Roman"/>
                          <a:cs typeface="Times New Roman"/>
                          <a:sym typeface="Times New Roman"/>
                        </a:rPr>
                        <a:t>, Mohammad </a:t>
                      </a:r>
                      <a:r>
                        <a:rPr lang="en-IN" sz="2000" dirty="0" err="1">
                          <a:latin typeface="Times New Roman"/>
                          <a:ea typeface="Times New Roman"/>
                          <a:cs typeface="Times New Roman"/>
                          <a:sym typeface="Times New Roman"/>
                        </a:rPr>
                        <a:t>Hamdaqa</a:t>
                      </a:r>
                      <a:r>
                        <a:rPr lang="en-IN" sz="2000" dirty="0">
                          <a:latin typeface="Times New Roman"/>
                          <a:ea typeface="Times New Roman"/>
                          <a:cs typeface="Times New Roman"/>
                          <a:sym typeface="Times New Roman"/>
                        </a:rPr>
                        <a:t>, </a:t>
                      </a:r>
                      <a:r>
                        <a:rPr lang="en-IN" sz="2000" dirty="0" err="1">
                          <a:latin typeface="Times New Roman"/>
                          <a:ea typeface="Times New Roman"/>
                          <a:cs typeface="Times New Roman"/>
                          <a:sym typeface="Times New Roman"/>
                        </a:rPr>
                        <a:t>Gisli</a:t>
                      </a:r>
                      <a:r>
                        <a:rPr lang="en-IN" sz="2000" dirty="0">
                          <a:latin typeface="Times New Roman"/>
                          <a:ea typeface="Times New Roman"/>
                          <a:cs typeface="Times New Roman"/>
                          <a:sym typeface="Times New Roman"/>
                        </a:rPr>
                        <a:t> </a:t>
                      </a:r>
                      <a:r>
                        <a:rPr lang="en-IN" sz="2000" dirty="0" err="1">
                          <a:latin typeface="Times New Roman"/>
                          <a:ea typeface="Times New Roman"/>
                          <a:cs typeface="Times New Roman"/>
                          <a:sym typeface="Times New Roman"/>
                        </a:rPr>
                        <a:t>Hjalmtysson</a:t>
                      </a:r>
                      <a:r>
                        <a:rPr lang="en-IN" sz="2000" dirty="0">
                          <a:latin typeface="Times New Roman"/>
                          <a:ea typeface="Times New Roman"/>
                          <a:cs typeface="Times New Roman"/>
                          <a:sym typeface="Times New Roman"/>
                        </a:rPr>
                        <a:t>.</a:t>
                      </a:r>
                      <a:endParaRPr sz="2000" spc="0" dirty="0">
                        <a:latin typeface="Times New Roman"/>
                        <a:ea typeface="Times New Roman"/>
                        <a:cs typeface="Times New Roman"/>
                        <a:sym typeface="Times New Roman"/>
                      </a:endParaRPr>
                    </a:p>
                  </a:txBody>
                  <a:tcPr marL="68575" marR="68575" marT="91425" marB="91425">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342900" lvl="0" indent="-342900" algn="just" rtl="0">
                        <a:lnSpc>
                          <a:spcPct val="115000"/>
                        </a:lnSpc>
                        <a:spcBef>
                          <a:spcPts val="1200"/>
                        </a:spcBef>
                        <a:spcAft>
                          <a:spcPts val="0"/>
                        </a:spcAft>
                        <a:buFont typeface="+mj-lt"/>
                        <a:buAutoNum type="arabicPeriod"/>
                      </a:pPr>
                      <a:r>
                        <a:rPr lang="en-IN" sz="1800" dirty="0">
                          <a:latin typeface="Times New Roman"/>
                          <a:ea typeface="Times New Roman"/>
                          <a:cs typeface="Times New Roman"/>
                          <a:sym typeface="Times New Roman"/>
                        </a:rPr>
                        <a:t>AES </a:t>
                      </a:r>
                      <a:r>
                        <a:rPr lang="en-IN" sz="1800" dirty="0" err="1">
                          <a:latin typeface="Times New Roman"/>
                          <a:ea typeface="Times New Roman"/>
                          <a:cs typeface="Times New Roman"/>
                          <a:sym typeface="Times New Roman"/>
                        </a:rPr>
                        <a:t>Alogrithm</a:t>
                      </a:r>
                      <a:endParaRPr sz="1800" dirty="0">
                        <a:latin typeface="Times New Roman"/>
                        <a:ea typeface="Times New Roman"/>
                        <a:cs typeface="Times New Roman"/>
                        <a:sym typeface="Times New Roman"/>
                      </a:endParaRPr>
                    </a:p>
                  </a:txBody>
                  <a:tcPr marL="68575" marR="68575" marT="91425" marB="91425">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3341123869"/>
                  </a:ext>
                </a:extLst>
              </a:tr>
              <a:tr h="1482880">
                <a:tc>
                  <a:txBody>
                    <a:bodyPr/>
                    <a:lstStyle/>
                    <a:p>
                      <a:pPr marL="0" lvl="0" indent="0" algn="just" rtl="0">
                        <a:lnSpc>
                          <a:spcPct val="115000"/>
                        </a:lnSpc>
                        <a:spcBef>
                          <a:spcPts val="1200"/>
                        </a:spcBef>
                        <a:spcAft>
                          <a:spcPts val="0"/>
                        </a:spcAft>
                        <a:buNone/>
                      </a:pPr>
                      <a:r>
                        <a:rPr lang="en-IN" sz="2000" dirty="0">
                          <a:latin typeface="Times New Roman"/>
                          <a:ea typeface="Times New Roman"/>
                          <a:cs typeface="Times New Roman"/>
                          <a:sym typeface="Times New Roman"/>
                        </a:rPr>
                        <a:t>2</a:t>
                      </a:r>
                      <a:endParaRPr sz="2000" dirty="0">
                        <a:latin typeface="Times New Roman"/>
                        <a:ea typeface="Times New Roman"/>
                        <a:cs typeface="Times New Roman"/>
                        <a:sym typeface="Times New Roman"/>
                      </a:endParaRPr>
                    </a:p>
                  </a:txBody>
                  <a:tcPr marL="68575" marR="68575" marT="91425" marB="91425">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marR="0" lvl="0" indent="0" algn="just" defTabSz="685800" rtl="0" eaLnBrk="1" fontAlgn="auto" latinLnBrk="0" hangingPunct="1">
                        <a:lnSpc>
                          <a:spcPct val="115000"/>
                        </a:lnSpc>
                        <a:spcBef>
                          <a:spcPts val="1200"/>
                        </a:spcBef>
                        <a:spcAft>
                          <a:spcPts val="0"/>
                        </a:spcAft>
                        <a:buClrTx/>
                        <a:buSzTx/>
                        <a:buFontTx/>
                        <a:buNone/>
                        <a:tabLst/>
                        <a:defRPr/>
                      </a:pPr>
                      <a:r>
                        <a:rPr lang="en-IN" sz="2000" dirty="0"/>
                        <a:t>Blockchain based e-voting system in 2022. Akshay Mendon, Bhavya Manoj </a:t>
                      </a:r>
                      <a:r>
                        <a:rPr lang="en-IN" sz="2000" dirty="0" err="1"/>
                        <a:t>Votavat</a:t>
                      </a:r>
                      <a:r>
                        <a:rPr lang="en-IN" sz="2000" dirty="0"/>
                        <a:t>, Anirudh </a:t>
                      </a:r>
                      <a:r>
                        <a:rPr lang="en-IN" sz="2000" dirty="0" err="1"/>
                        <a:t>Lodh</a:t>
                      </a:r>
                      <a:r>
                        <a:rPr lang="en-IN" sz="2000" dirty="0"/>
                        <a:t>.</a:t>
                      </a:r>
                      <a:endParaRPr lang="pt-BR" sz="2000" dirty="0">
                        <a:solidFill>
                          <a:srgbClr val="1F1F1F"/>
                        </a:solidFill>
                        <a:latin typeface="Times New Roman"/>
                        <a:ea typeface="Times New Roman"/>
                        <a:cs typeface="Times New Roman"/>
                        <a:sym typeface="Times New Roman"/>
                      </a:endParaRPr>
                    </a:p>
                  </a:txBody>
                  <a:tcPr marL="68575" marR="68575" marT="91425" marB="91425">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342900" lvl="0" indent="-342900" algn="just" rtl="0">
                        <a:lnSpc>
                          <a:spcPct val="115000"/>
                        </a:lnSpc>
                        <a:spcBef>
                          <a:spcPts val="1200"/>
                        </a:spcBef>
                        <a:spcAft>
                          <a:spcPts val="0"/>
                        </a:spcAft>
                        <a:buFont typeface="+mj-lt"/>
                        <a:buAutoNum type="arabicPeriod"/>
                      </a:pPr>
                      <a:r>
                        <a:rPr lang="en-IN" sz="1800" dirty="0">
                          <a:latin typeface="Times New Roman"/>
                          <a:ea typeface="Times New Roman"/>
                          <a:cs typeface="Times New Roman"/>
                          <a:sym typeface="Times New Roman"/>
                        </a:rPr>
                        <a:t>Cryptographic verification</a:t>
                      </a:r>
                    </a:p>
                    <a:p>
                      <a:pPr marL="342900" lvl="0" indent="-342900" algn="just" rtl="0">
                        <a:lnSpc>
                          <a:spcPct val="115000"/>
                        </a:lnSpc>
                        <a:spcBef>
                          <a:spcPts val="1200"/>
                        </a:spcBef>
                        <a:spcAft>
                          <a:spcPts val="0"/>
                        </a:spcAft>
                        <a:buFont typeface="+mj-lt"/>
                        <a:buAutoNum type="arabicPeriod"/>
                      </a:pPr>
                      <a:r>
                        <a:rPr lang="en-IN" sz="1800" dirty="0">
                          <a:latin typeface="Times New Roman"/>
                          <a:ea typeface="Times New Roman"/>
                          <a:cs typeface="Times New Roman"/>
                          <a:sym typeface="Times New Roman"/>
                        </a:rPr>
                        <a:t>Homomorphic encryption</a:t>
                      </a:r>
                      <a:endParaRPr sz="1800" dirty="0">
                        <a:latin typeface="Times New Roman"/>
                        <a:ea typeface="Times New Roman"/>
                        <a:cs typeface="Times New Roman"/>
                        <a:sym typeface="Times New Roman"/>
                      </a:endParaRPr>
                    </a:p>
                  </a:txBody>
                  <a:tcPr marL="68575" marR="68575" marT="91425" marB="91425">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171613864"/>
                  </a:ext>
                </a:extLst>
              </a:tr>
              <a:tr h="1386914">
                <a:tc>
                  <a:txBody>
                    <a:bodyPr/>
                    <a:lstStyle/>
                    <a:p>
                      <a:pPr marL="0" lvl="0" indent="0" algn="just" rtl="0">
                        <a:lnSpc>
                          <a:spcPct val="115000"/>
                        </a:lnSpc>
                        <a:spcBef>
                          <a:spcPts val="1200"/>
                        </a:spcBef>
                        <a:spcAft>
                          <a:spcPts val="0"/>
                        </a:spcAft>
                        <a:buNone/>
                      </a:pPr>
                      <a:r>
                        <a:rPr lang="en-IN" sz="2000" dirty="0">
                          <a:latin typeface="Times New Roman"/>
                          <a:ea typeface="Times New Roman"/>
                          <a:cs typeface="Times New Roman"/>
                          <a:sym typeface="Times New Roman"/>
                        </a:rPr>
                        <a:t>3</a:t>
                      </a:r>
                      <a:endParaRPr sz="2000" dirty="0">
                        <a:latin typeface="Times New Roman"/>
                        <a:ea typeface="Times New Roman"/>
                        <a:cs typeface="Times New Roman"/>
                        <a:sym typeface="Times New Roman"/>
                      </a:endParaRPr>
                    </a:p>
                  </a:txBody>
                  <a:tcPr marL="68575" marR="68575" marT="91425" marB="91425">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defTabSz="685800" rtl="0" eaLnBrk="1" fontAlgn="auto" latinLnBrk="0" hangingPunct="1">
                        <a:lnSpc>
                          <a:spcPct val="115000"/>
                        </a:lnSpc>
                        <a:spcBef>
                          <a:spcPts val="1200"/>
                        </a:spcBef>
                        <a:spcAft>
                          <a:spcPts val="0"/>
                        </a:spcAft>
                        <a:buClrTx/>
                        <a:buSzTx/>
                        <a:buFontTx/>
                        <a:buNone/>
                        <a:tabLst/>
                        <a:defRPr/>
                      </a:pPr>
                      <a:r>
                        <a:rPr lang="en-IN" sz="1800" dirty="0">
                          <a:latin typeface="Times New Roman"/>
                          <a:ea typeface="Times New Roman"/>
                          <a:cs typeface="Times New Roman"/>
                          <a:sym typeface="Times New Roman"/>
                        </a:rPr>
                        <a:t>E – Voting Using Blockchain in 2023. </a:t>
                      </a:r>
                      <a:r>
                        <a:rPr lang="pt-BR" sz="1800" dirty="0">
                          <a:solidFill>
                            <a:srgbClr val="1F1F1F"/>
                          </a:solidFill>
                          <a:latin typeface="Times New Roman"/>
                          <a:ea typeface="Times New Roman"/>
                          <a:cs typeface="Times New Roman"/>
                          <a:sym typeface="Times New Roman"/>
                        </a:rPr>
                        <a:t>Suganthi N , Gokul S , Shravanth E , Veena K.</a:t>
                      </a:r>
                    </a:p>
                    <a:p>
                      <a:pPr marL="0" lvl="0" indent="0" algn="just" rtl="0">
                        <a:lnSpc>
                          <a:spcPct val="115000"/>
                        </a:lnSpc>
                        <a:spcBef>
                          <a:spcPts val="1200"/>
                        </a:spcBef>
                        <a:spcAft>
                          <a:spcPts val="0"/>
                        </a:spcAft>
                        <a:buNone/>
                      </a:pPr>
                      <a:endParaRPr lang="en-US" sz="1800" dirty="0">
                        <a:latin typeface="Times New Roman"/>
                        <a:ea typeface="Times New Roman"/>
                        <a:cs typeface="Times New Roman"/>
                        <a:sym typeface="Times New Roman"/>
                      </a:endParaRPr>
                    </a:p>
                  </a:txBody>
                  <a:tcPr marL="68575" marR="68575" marT="91425" marB="91425">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42900" lvl="0" indent="-342900" algn="just" rtl="0">
                        <a:lnSpc>
                          <a:spcPct val="115000"/>
                        </a:lnSpc>
                        <a:spcBef>
                          <a:spcPts val="1200"/>
                        </a:spcBef>
                        <a:spcAft>
                          <a:spcPts val="0"/>
                        </a:spcAft>
                        <a:buFont typeface="+mj-lt"/>
                        <a:buAutoNum type="arabicPeriod"/>
                      </a:pPr>
                      <a:r>
                        <a:rPr lang="en-IN" sz="1800" dirty="0" err="1">
                          <a:latin typeface="Times New Roman"/>
                          <a:ea typeface="Times New Roman"/>
                          <a:cs typeface="Times New Roman"/>
                          <a:sym typeface="Times New Roman"/>
                        </a:rPr>
                        <a:t>Quprum</a:t>
                      </a:r>
                      <a:endParaRPr lang="en-IN" sz="1800" dirty="0">
                        <a:latin typeface="Times New Roman"/>
                        <a:ea typeface="Times New Roman"/>
                        <a:cs typeface="Times New Roman"/>
                        <a:sym typeface="Times New Roman"/>
                      </a:endParaRPr>
                    </a:p>
                    <a:p>
                      <a:pPr marL="342900" lvl="0" indent="-342900" algn="just" rtl="0">
                        <a:lnSpc>
                          <a:spcPct val="115000"/>
                        </a:lnSpc>
                        <a:spcBef>
                          <a:spcPts val="1200"/>
                        </a:spcBef>
                        <a:spcAft>
                          <a:spcPts val="0"/>
                        </a:spcAft>
                        <a:buFont typeface="+mj-lt"/>
                        <a:buAutoNum type="arabicPeriod"/>
                      </a:pPr>
                      <a:r>
                        <a:rPr lang="en-IN" sz="1800" dirty="0">
                          <a:latin typeface="Times New Roman"/>
                          <a:ea typeface="Times New Roman"/>
                          <a:cs typeface="Times New Roman"/>
                          <a:sym typeface="Times New Roman"/>
                        </a:rPr>
                        <a:t>Geth : Go </a:t>
                      </a:r>
                      <a:r>
                        <a:rPr lang="en-IN" sz="1800" dirty="0" err="1">
                          <a:latin typeface="Times New Roman"/>
                          <a:ea typeface="Times New Roman"/>
                          <a:cs typeface="Times New Roman"/>
                          <a:sym typeface="Times New Roman"/>
                        </a:rPr>
                        <a:t>etherum</a:t>
                      </a:r>
                      <a:endParaRPr sz="1800" dirty="0">
                        <a:latin typeface="Times New Roman"/>
                        <a:ea typeface="Times New Roman"/>
                        <a:cs typeface="Times New Roman"/>
                        <a:sym typeface="Times New Roman"/>
                      </a:endParaRPr>
                    </a:p>
                  </a:txBody>
                  <a:tcPr marL="68575" marR="68575" marT="91425" marB="91425">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3380125153"/>
                  </a:ext>
                </a:extLst>
              </a:tr>
            </a:tbl>
          </a:graphicData>
        </a:graphic>
      </p:graphicFrame>
    </p:spTree>
    <p:extLst>
      <p:ext uri="{BB962C8B-B14F-4D97-AF65-F5344CB8AC3E}">
        <p14:creationId xmlns:p14="http://schemas.microsoft.com/office/powerpoint/2010/main" val="1905127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05F413-45E3-CEF9-2A32-E26693C5CA4D}"/>
              </a:ext>
            </a:extLst>
          </p:cNvPr>
          <p:cNvSpPr>
            <a:spLocks noGrp="1"/>
          </p:cNvSpPr>
          <p:nvPr>
            <p:ph idx="1"/>
          </p:nvPr>
        </p:nvSpPr>
        <p:spPr>
          <a:xfrm>
            <a:off x="323656" y="1345148"/>
            <a:ext cx="8216770" cy="4943685"/>
          </a:xfrm>
        </p:spPr>
        <p:txBody>
          <a:bodyPr>
            <a:normAutofit/>
          </a:bodyPr>
          <a:lstStyle/>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existing paper-based voting system, while historically trusted, is prone to errors and logistical challenges.</a:t>
            </a:r>
          </a:p>
          <a:p>
            <a:pPr algn="just">
              <a:lnSpc>
                <a:spcPct val="115000"/>
              </a:lnSpc>
              <a:spcAft>
                <a:spcPts val="1000"/>
              </a:spcAft>
            </a:pPr>
            <a:r>
              <a:rPr lang="en-US" sz="1800" dirty="0"/>
              <a:t>Digital voting presents an opportunity to modernize and streamline the electoral process. However, ensuring the security of digital voting systems is paramount due to the potential for cyber threats and manipulation.</a:t>
            </a:r>
          </a:p>
          <a:p>
            <a:pPr algn="just">
              <a:lnSpc>
                <a:spcPct val="115000"/>
              </a:lnSpc>
              <a:spcAft>
                <a:spcPts val="1000"/>
              </a:spcAft>
            </a:pPr>
            <a:r>
              <a:rPr lang="en-US" sz="1800" dirty="0"/>
              <a:t>Current digital voting systems employ encryption, authentication, and audit trails to mitigate these risks. Yet, concerns persist about the vulnerability of centralized systems to cyberattacks.</a:t>
            </a:r>
          </a:p>
          <a:p>
            <a:pPr algn="just">
              <a:lnSpc>
                <a:spcPct val="115000"/>
              </a:lnSpc>
              <a:spcAft>
                <a:spcPts val="1000"/>
              </a:spcAft>
            </a:pPr>
            <a:r>
              <a:rPr lang="en-US" sz="1800" dirty="0"/>
              <a:t>The transition to digital voting offers increased accessibility and efficiency but must prioritize the integrity and confidentiality of votes. As technology evolves, addressing security concerns will be crucial in maintaining trust and legitimacy in democratic elections.</a:t>
            </a:r>
            <a:endParaRPr lang="en-IN" sz="1800" dirty="0"/>
          </a:p>
        </p:txBody>
      </p:sp>
      <p:sp>
        <p:nvSpPr>
          <p:cNvPr id="2" name="Title 1">
            <a:extLst>
              <a:ext uri="{FF2B5EF4-FFF2-40B4-BE49-F238E27FC236}">
                <a16:creationId xmlns:a16="http://schemas.microsoft.com/office/drawing/2014/main" id="{97B0E295-11E3-DDAC-ACB5-217BEADFAD87}"/>
              </a:ext>
            </a:extLst>
          </p:cNvPr>
          <p:cNvSpPr>
            <a:spLocks noGrp="1"/>
          </p:cNvSpPr>
          <p:nvPr>
            <p:ph type="title"/>
          </p:nvPr>
        </p:nvSpPr>
        <p:spPr>
          <a:xfrm>
            <a:off x="535344" y="169183"/>
            <a:ext cx="7886700" cy="1325563"/>
          </a:xfrm>
        </p:spPr>
        <p:txBody>
          <a:bodyPr>
            <a:normAutofit/>
          </a:bodyPr>
          <a:lstStyle/>
          <a:p>
            <a:pPr algn="ctr"/>
            <a:r>
              <a:rPr lang="en-US" sz="3200" b="1" dirty="0">
                <a:latin typeface="Times New Roman" panose="02020603050405020304" pitchFamily="18" charset="0"/>
                <a:cs typeface="Times New Roman" panose="02020603050405020304" pitchFamily="18" charset="0"/>
              </a:rPr>
              <a:t>EXISTING SOLUTION</a:t>
            </a:r>
          </a:p>
        </p:txBody>
      </p:sp>
    </p:spTree>
    <p:extLst>
      <p:ext uri="{BB962C8B-B14F-4D97-AF65-F5344CB8AC3E}">
        <p14:creationId xmlns:p14="http://schemas.microsoft.com/office/powerpoint/2010/main" val="1948301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07B3-F70B-8C18-648E-0785003DECB3}"/>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EXISTING SYSTEM ARCHITECTURE</a:t>
            </a:r>
            <a:endParaRPr lang="en-IN" sz="3200" b="1"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E134CA8E-43AB-FAB7-23D8-0F2419E1F3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259633"/>
            <a:ext cx="7498312" cy="4711960"/>
          </a:xfrm>
        </p:spPr>
      </p:pic>
    </p:spTree>
    <p:extLst>
      <p:ext uri="{BB962C8B-B14F-4D97-AF65-F5344CB8AC3E}">
        <p14:creationId xmlns:p14="http://schemas.microsoft.com/office/powerpoint/2010/main" val="3703859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9FD11-7F77-BE28-94C5-B241EF6AEA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339028-FC78-804A-7E2B-9DE2EB4FE73A}"/>
              </a:ext>
            </a:extLst>
          </p:cNvPr>
          <p:cNvSpPr>
            <a:spLocks noGrp="1"/>
          </p:cNvSpPr>
          <p:nvPr>
            <p:ph type="title"/>
          </p:nvPr>
        </p:nvSpPr>
        <p:spPr>
          <a:xfrm>
            <a:off x="628650" y="233268"/>
            <a:ext cx="7886700" cy="924560"/>
          </a:xfrm>
        </p:spPr>
        <p:txBody>
          <a:bodyPr>
            <a:normAutofit/>
          </a:bodyPr>
          <a:lstStyle/>
          <a:p>
            <a:pPr algn="ctr"/>
            <a:r>
              <a:rPr lang="en-US" sz="3200" b="1" dirty="0">
                <a:latin typeface="Times New Roman" panose="02020603050405020304" pitchFamily="18" charset="0"/>
                <a:cs typeface="Times New Roman" panose="02020603050405020304" pitchFamily="18" charset="0"/>
              </a:rPr>
              <a:t>LIMITATIONS OF EXISTING SYSTEM</a:t>
            </a:r>
            <a:endParaRPr lang="en-IN" sz="3200"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891C55F3-4A22-DAD0-357E-C7382D6F8A5C}"/>
              </a:ext>
            </a:extLst>
          </p:cNvPr>
          <p:cNvSpPr>
            <a:spLocks noGrp="1"/>
          </p:cNvSpPr>
          <p:nvPr>
            <p:ph idx="1"/>
          </p:nvPr>
        </p:nvSpPr>
        <p:spPr>
          <a:xfrm>
            <a:off x="628650" y="1157828"/>
            <a:ext cx="7886700" cy="5373601"/>
          </a:xfrm>
        </p:spPr>
        <p:txBody>
          <a:bodyPr>
            <a:normAutofit/>
          </a:bodyPr>
          <a:lstStyle/>
          <a:p>
            <a:pPr algn="just">
              <a:lnSpc>
                <a:spcPct val="150000"/>
              </a:lnSpc>
            </a:pPr>
            <a:r>
              <a:rPr lang="en-US" sz="1800" dirty="0"/>
              <a:t>The existing paper-based voting system faces significant limitations, including susceptibility to errors, logistical challenges, and vulnerability to fraud. Manual processes inherent in paper-based systems lead to inaccuracies in ballot handling, distribution, and counting, while managing large-scale elections introduces logistical hurdles and delays. </a:t>
            </a:r>
          </a:p>
          <a:p>
            <a:pPr algn="just">
              <a:lnSpc>
                <a:spcPct val="150000"/>
              </a:lnSpc>
            </a:pPr>
            <a:r>
              <a:rPr lang="en-US" sz="1800" dirty="0"/>
              <a:t>The reliance on manual counting further extends the time required to announce results, fostering uncertainty and disputes. Transitioning to digital voting systems addresses these shortcomings, offering increased accuracy, efficiency, and accessibility. Despite facing cybersecurity and privacy concerns, the benefits of digital voting outweigh those of the paper-based system, making its evolution imperative for modernizing and ensuring the integrity of democratic elections.</a:t>
            </a:r>
            <a:endParaRPr lang="en-IN" sz="1800" dirty="0"/>
          </a:p>
        </p:txBody>
      </p:sp>
    </p:spTree>
    <p:extLst>
      <p:ext uri="{BB962C8B-B14F-4D97-AF65-F5344CB8AC3E}">
        <p14:creationId xmlns:p14="http://schemas.microsoft.com/office/powerpoint/2010/main" val="2426113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CA822D-31B9-2683-3484-79E8751FC9EF}"/>
              </a:ext>
            </a:extLst>
          </p:cNvPr>
          <p:cNvSpPr>
            <a:spLocks noGrp="1"/>
          </p:cNvSpPr>
          <p:nvPr>
            <p:ph idx="1"/>
          </p:nvPr>
        </p:nvSpPr>
        <p:spPr>
          <a:xfrm>
            <a:off x="427489" y="1203649"/>
            <a:ext cx="8131891" cy="5019870"/>
          </a:xfrm>
        </p:spPr>
        <p:txBody>
          <a:bodyPr>
            <a:noAutofit/>
          </a:bodyPr>
          <a:lstStyle/>
          <a:p>
            <a:pPr algn="just">
              <a:lnSpc>
                <a:spcPct val="100000"/>
              </a:lnSpc>
              <a:spcAft>
                <a:spcPts val="1000"/>
              </a:spcAft>
            </a:pPr>
            <a:r>
              <a:rPr lang="en-US" sz="1700" dirty="0"/>
              <a:t>In our proposed electronic voting system leveraging blockchain technology, MetaMask is integrated to bolster security and user interaction. MetaMask serves as a digital wallet and browser extension, ensuring secure access to the voting platform. Through MetaMask's authentication mechanism, only authorized users can securely cast their votes, enhancing the system's integrity.</a:t>
            </a:r>
          </a:p>
          <a:p>
            <a:pPr algn="just">
              <a:lnSpc>
                <a:spcPct val="100000"/>
              </a:lnSpc>
              <a:spcAft>
                <a:spcPts val="1000"/>
              </a:spcAft>
            </a:pPr>
            <a:r>
              <a:rPr lang="en-US" sz="1700" dirty="0"/>
              <a:t>MetaMask facilitates seamless interaction with the blockchain, enabling voters to securely submit their votes and ensuring their transparent and immutable recording on the distributed ledger. This integration not only enhances the security and privacy of the voting process but also provides voters with the ability to independently verify the integrity of the electoral process by accessing the blockchain directly through MetaMask.</a:t>
            </a:r>
          </a:p>
          <a:p>
            <a:pPr algn="just">
              <a:lnSpc>
                <a:spcPct val="100000"/>
              </a:lnSpc>
              <a:spcAft>
                <a:spcPts val="1000"/>
              </a:spcAft>
            </a:pPr>
            <a:r>
              <a:rPr lang="en-US" sz="1700" dirty="0"/>
              <a:t>By incorporating MetaMask into our blockchain-based electronic voting system, we aim to provide a user-friendly and secure platform that maintains the privacy and fairness of traditional voting systems while leveraging the transparency and flexibility offered by blockchain technology.</a:t>
            </a:r>
            <a:endParaRPr lang="en-IN" sz="1700" dirty="0"/>
          </a:p>
        </p:txBody>
      </p:sp>
      <p:sp>
        <p:nvSpPr>
          <p:cNvPr id="2" name="Title 1">
            <a:extLst>
              <a:ext uri="{FF2B5EF4-FFF2-40B4-BE49-F238E27FC236}">
                <a16:creationId xmlns:a16="http://schemas.microsoft.com/office/drawing/2014/main" id="{32E3DBE1-5A21-3573-FEF6-D545B50764D6}"/>
              </a:ext>
            </a:extLst>
          </p:cNvPr>
          <p:cNvSpPr>
            <a:spLocks noGrp="1"/>
          </p:cNvSpPr>
          <p:nvPr>
            <p:ph type="title"/>
          </p:nvPr>
        </p:nvSpPr>
        <p:spPr>
          <a:xfrm>
            <a:off x="778684" y="418051"/>
            <a:ext cx="7429499" cy="678869"/>
          </a:xfrm>
        </p:spPr>
        <p:txBody>
          <a:bodyPr>
            <a:normAutofit/>
          </a:bodyPr>
          <a:lstStyle/>
          <a:p>
            <a:pPr algn="ctr"/>
            <a:r>
              <a:rPr lang="en-IN" altLang="en-US" sz="3200" b="1" dirty="0">
                <a:latin typeface="Times New Roman" panose="02020603050405020304" pitchFamily="18" charset="0"/>
                <a:cs typeface="Times New Roman" panose="02020603050405020304" pitchFamily="18" charset="0"/>
              </a:rPr>
              <a:t>PROPOSED SYSTEM </a:t>
            </a:r>
          </a:p>
        </p:txBody>
      </p:sp>
    </p:spTree>
    <p:extLst>
      <p:ext uri="{BB962C8B-B14F-4D97-AF65-F5344CB8AC3E}">
        <p14:creationId xmlns:p14="http://schemas.microsoft.com/office/powerpoint/2010/main" val="7955682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1314</TotalTime>
  <Words>2187</Words>
  <Application>Microsoft Office PowerPoint</Application>
  <PresentationFormat>On-screen Show (4:3)</PresentationFormat>
  <Paragraphs>172</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Calibri Light</vt:lpstr>
      <vt:lpstr>Times New Roman</vt:lpstr>
      <vt:lpstr>Wingdings</vt:lpstr>
      <vt:lpstr>Office Theme</vt:lpstr>
      <vt:lpstr>PowerPoint Presentation</vt:lpstr>
      <vt:lpstr>OUTLINE</vt:lpstr>
      <vt:lpstr>OBJECTIVE </vt:lpstr>
      <vt:lpstr>ABSTRACT</vt:lpstr>
      <vt:lpstr>LITERATURE SURVEY</vt:lpstr>
      <vt:lpstr>EXISTING SOLUTION</vt:lpstr>
      <vt:lpstr>EXISTING SYSTEM ARCHITECTURE</vt:lpstr>
      <vt:lpstr>LIMITATIONS OF EXISTING SYSTEM</vt:lpstr>
      <vt:lpstr>PROPOSED SYSTEM </vt:lpstr>
      <vt:lpstr>PROPOSED SYSTEM ARCHITECTURE</vt:lpstr>
      <vt:lpstr>ADVANTAGES FOR PROPOSED SYSTEM</vt:lpstr>
      <vt:lpstr>SYSTEM REQUIREMENTS</vt:lpstr>
      <vt:lpstr>MODULES</vt:lpstr>
      <vt:lpstr>MODULE 1</vt:lpstr>
      <vt:lpstr>MODULE 1 DIAGRAM</vt:lpstr>
      <vt:lpstr>MODULE 1 - ALGORITHM</vt:lpstr>
      <vt:lpstr>MODULE 2</vt:lpstr>
      <vt:lpstr>MODULE 2 DIAGRAM</vt:lpstr>
      <vt:lpstr>MODULE 2 - ALGORITHM</vt:lpstr>
      <vt:lpstr>MODULE 3</vt:lpstr>
      <vt:lpstr>MODULE 3 DIAGRAM</vt:lpstr>
      <vt:lpstr>MODULE 3 - ALGORITHM</vt:lpstr>
      <vt:lpstr>MODULE 4</vt:lpstr>
      <vt:lpstr>MODULE 4 DIAGRAM</vt:lpstr>
      <vt:lpstr>MODULE 4 - ALGORITHM</vt:lpstr>
      <vt:lpstr>MODULE 5</vt:lpstr>
      <vt:lpstr>MODULE 5 DIAGRAM</vt:lpstr>
      <vt:lpstr>MODULE 5 - ALGORITHM</vt:lpstr>
      <vt:lpstr>MODULE 6</vt:lpstr>
      <vt:lpstr>MODULE 6 DIAGRAM</vt:lpstr>
      <vt:lpstr>MODULE 6 - ALGORITHM</vt:lpstr>
      <vt:lpstr>MODULE 7</vt:lpstr>
      <vt:lpstr>MODULE 7 DIAGRAM</vt:lpstr>
      <vt:lpstr>MODULE 7 - ALGORITHM</vt:lpstr>
      <vt:lpstr>DATA FLOW DIAGRAMS</vt:lpstr>
      <vt:lpstr>BLOCKCHAIN NETWORK EMULATOR AND INTERFACE DATA FLOW:</vt:lpstr>
      <vt:lpstr>SCREENSHOT OF WORKING SYSTEM</vt:lpstr>
      <vt:lpstr>PowerPoint Presentation</vt:lpstr>
      <vt:lpstr>PowerPoint Presentation</vt:lpstr>
      <vt:lpstr>PowerPoint Presentation</vt:lpstr>
      <vt:lpstr>PowerPoint Presentation</vt:lpstr>
      <vt:lpstr>PowerPoint Presentation</vt:lpstr>
      <vt:lpstr>CONCLUSION</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yukesh</dc:creator>
  <cp:lastModifiedBy>Santhosh S</cp:lastModifiedBy>
  <cp:revision>55</cp:revision>
  <dcterms:created xsi:type="dcterms:W3CDTF">2022-04-11T13:33:00Z</dcterms:created>
  <dcterms:modified xsi:type="dcterms:W3CDTF">2024-05-11T13:37:19Z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0BBE989090A14209B448B7BC23D3FBCB</vt:lpwstr>
  </property>
  <property fmtid="{D5CDD505-2E9C-101B-9397-08002B2CF9AE}" pid="3" name="KSOProductBuildVer">
    <vt:lpwstr>1033-11.2.0.11516</vt:lpwstr>
  </property>
</Properties>
</file>